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74" r:id="rId1"/>
  </p:sldMasterIdLst>
  <p:notesMasterIdLst>
    <p:notesMasterId r:id="rId42"/>
  </p:notesMasterIdLst>
  <p:handoutMasterIdLst>
    <p:handoutMasterId r:id="rId43"/>
  </p:handoutMasterIdLst>
  <p:sldIdLst>
    <p:sldId id="351" r:id="rId2"/>
    <p:sldId id="354" r:id="rId3"/>
    <p:sldId id="274" r:id="rId4"/>
    <p:sldId id="279" r:id="rId5"/>
    <p:sldId id="281" r:id="rId6"/>
    <p:sldId id="282" r:id="rId7"/>
    <p:sldId id="283" r:id="rId8"/>
    <p:sldId id="286" r:id="rId9"/>
    <p:sldId id="350" r:id="rId10"/>
    <p:sldId id="288" r:id="rId11"/>
    <p:sldId id="289" r:id="rId12"/>
    <p:sldId id="290" r:id="rId13"/>
    <p:sldId id="291" r:id="rId14"/>
    <p:sldId id="292" r:id="rId15"/>
    <p:sldId id="293" r:id="rId16"/>
    <p:sldId id="295" r:id="rId17"/>
    <p:sldId id="296" r:id="rId18"/>
    <p:sldId id="356" r:id="rId19"/>
    <p:sldId id="297" r:id="rId20"/>
    <p:sldId id="298" r:id="rId21"/>
    <p:sldId id="299" r:id="rId22"/>
    <p:sldId id="300" r:id="rId23"/>
    <p:sldId id="306" r:id="rId24"/>
    <p:sldId id="346" r:id="rId25"/>
    <p:sldId id="307" r:id="rId26"/>
    <p:sldId id="308" r:id="rId27"/>
    <p:sldId id="353" r:id="rId28"/>
    <p:sldId id="312" r:id="rId29"/>
    <p:sldId id="313" r:id="rId30"/>
    <p:sldId id="314" r:id="rId31"/>
    <p:sldId id="323" r:id="rId32"/>
    <p:sldId id="324" r:id="rId33"/>
    <p:sldId id="327" r:id="rId34"/>
    <p:sldId id="330" r:id="rId35"/>
    <p:sldId id="331" r:id="rId36"/>
    <p:sldId id="332" r:id="rId37"/>
    <p:sldId id="333" r:id="rId38"/>
    <p:sldId id="334" r:id="rId39"/>
    <p:sldId id="338" r:id="rId40"/>
    <p:sldId id="357" r:id="rId4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AB497-A953-45CD-A83B-7E0A236BA60E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F62F7-831B-49CB-A4E6-7C7A8CB38FD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44643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BDD09-04FF-445D-A111-D1403AB58766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0B380-086E-4A6D-85AD-A2716DA97E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86533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102011-A3E2-4FD3-B4FF-BD0ADA1BD9DB}" type="slidenum">
              <a:rPr lang="ar-SA" smtClean="0">
                <a:latin typeface="Arial" pitchFamily="34" charset="0"/>
              </a:rPr>
              <a:pPr/>
              <a:t>0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>
                <a:latin typeface="Arial" pitchFamily="34" charset="0"/>
              </a:rPr>
              <a:t>SAID HACHCHOUMI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7C0EB-A7C8-447A-B28D-2654CFBB4A45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</a:endParaRPr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A74DB1-A053-4C52-8FBA-526D031FC052}" type="slidenum">
              <a:rPr lang="de-DE" smtClean="0">
                <a:latin typeface="Arial" pitchFamily="34" charset="0"/>
              </a:rPr>
              <a:pPr/>
              <a:t>30</a:t>
            </a:fld>
            <a:endParaRPr lang="de-DE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</a:endParaRPr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DC646-8946-4D4B-BA40-42F3AA271733}" type="slidenum">
              <a:rPr lang="de-DE" smtClean="0">
                <a:latin typeface="Arial" pitchFamily="34" charset="0"/>
              </a:rPr>
              <a:pPr/>
              <a:t>31</a:t>
            </a:fld>
            <a:endParaRPr lang="de-DE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425594-3EF4-41F5-A4FB-54D400696291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CE823A-D8DC-4B00-8CEB-3126DF54BF91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96A2D1-FA82-48A2-B22A-45FDE833984B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4D4163-8428-42BF-A91E-6238404D8BE6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69075-9EEE-4760-A2C9-8E6E0484DC76}" type="slidenum">
              <a:rPr lang="de-DE" smtClean="0">
                <a:latin typeface="Arial" pitchFamily="34" charset="0"/>
              </a:rPr>
              <a:pPr/>
              <a:t>38</a:t>
            </a:fld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C0DB50-C067-49A2-87CE-F3DD4C4B608E}" type="slidenum">
              <a:rPr lang="en-US" altLang="en-US" smtClean="0">
                <a:latin typeface="Arial" pitchFamily="34" charset="0"/>
              </a:rPr>
              <a:pPr/>
              <a:t>2</a:t>
            </a:fld>
            <a:endParaRPr lang="de-DE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6AD23-5EAA-4C68-B03C-922DC92ABC06}" type="slidenum">
              <a:rPr lang="de-DE" smtClean="0">
                <a:latin typeface="Arial" pitchFamily="34" charset="0"/>
              </a:rPr>
              <a:pPr/>
              <a:t>3</a:t>
            </a:fld>
            <a:endParaRPr lang="de-DE" smtClean="0">
              <a:latin typeface="Arial" pitchFamily="34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B87E5F-C8D2-4344-8D0A-4FB309AC1872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02008E-F098-43B0-85F7-AAFAAF88377F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9000"/>
          </a:xfrm>
          <a:solidFill>
            <a:srgbClr val="FFFFFF"/>
          </a:solidFill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2" y="4342940"/>
            <a:ext cx="5030018" cy="411458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360E9A-CCC5-40A8-B8B8-4601BC23C56F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C0E87C-D1B7-4D90-ABE6-4C3D6C10C280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50A0F7-73CF-485E-B887-5A23EA2BC546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E05BBE-247D-4643-A2CD-21F73BB181EF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fr-FR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le rect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orme lib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e lib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cteur droit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4018" y="274644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9524" y="414339"/>
            <a:ext cx="7577504" cy="5000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59524" y="1057279"/>
            <a:ext cx="3666392" cy="4765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66593" y="1057275"/>
            <a:ext cx="3666392" cy="2306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266593" y="3516314"/>
            <a:ext cx="3666392" cy="23066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 spd="slow">
    <p:cover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578725" cy="500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9906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40386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1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1232" y="5443404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380077" y="6407948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4865124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99273" y="5944938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le rect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cteur droit 10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499273" y="5944938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e lib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-9237" y="5787740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481332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DF90A6-D994-4E0A-A04E-8A33E58166F0}" type="datetimeFigureOut">
              <a:rPr lang="fr-FR" smtClean="0"/>
              <a:pPr/>
              <a:t>16/10/2019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4380077" y="6407948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647272" y="6407948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E600B4-4E86-4A12-B1B3-DDA0E80562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15.jpe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c\Documents\TANTAN\induction%20s&#233;curit&#233;\induction%20s&#233;curit&#233;\chute%20hauteur%20canada.mpe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media" Target="file:///C:\Users\pc\Desktop\FORMATION\induction%20s&#233;curit&#233;\attachez_vous_a_la_vie.mpeg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c\Desktop\FORMATION\induction%20s&#233;curit&#233;\attachez_vous_a_la_vie.mpeg" TargetMode="Externa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ocuments\TANTAN\induction%20s&#233;curit&#233;\jocelyn.m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5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jpeg"/><Relationship Id="rId4" Type="http://schemas.openxmlformats.org/officeDocument/2006/relationships/image" Target="../media/image6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wmf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wmf"/><Relationship Id="rId4" Type="http://schemas.openxmlformats.org/officeDocument/2006/relationships/image" Target="../media/image75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77.png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2"/>
          <p:cNvSpPr txBox="1">
            <a:spLocks noChangeArrowheads="1"/>
          </p:cNvSpPr>
          <p:nvPr/>
        </p:nvSpPr>
        <p:spPr bwMode="auto">
          <a:xfrm>
            <a:off x="1857356" y="2714620"/>
            <a:ext cx="4984595" cy="113877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b">
            <a:spAutoFit/>
          </a:bodyPr>
          <a:lstStyle/>
          <a:p>
            <a:pPr eaLnBrk="0" hangingPunct="0">
              <a:defRPr/>
            </a:pPr>
            <a:r>
              <a:rPr lang="en-US" sz="3200" dirty="0" smtClean="0">
                <a:solidFill>
                  <a:schemeClr val="bg1"/>
                </a:solidFill>
                <a:latin typeface="Arial" charset="0"/>
              </a:rPr>
              <a:t>  </a:t>
            </a:r>
            <a:r>
              <a:rPr lang="en-US" sz="36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3200" b="1" dirty="0" smtClean="0">
                <a:latin typeface="Arial" charset="0"/>
              </a:rPr>
              <a:t>Induction Hygiene </a:t>
            </a:r>
          </a:p>
          <a:p>
            <a:pPr eaLnBrk="0" hangingPunct="0">
              <a:defRPr/>
            </a:pPr>
            <a:r>
              <a:rPr lang="en-US" sz="3200" b="1" dirty="0" smtClean="0">
                <a:latin typeface="Arial" charset="0"/>
              </a:rPr>
              <a:t>sécurité environment  </a:t>
            </a:r>
            <a:endParaRPr lang="en-US" sz="3200" b="1" dirty="0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1472" y="4929198"/>
            <a:ext cx="3145413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2400" b="1" dirty="0" smtClean="0">
                <a:latin typeface="Arial" pitchFamily="34" charset="0"/>
              </a:rPr>
              <a:t>SAID HACHCHOUMI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dirty="0" smtClean="0">
                <a:latin typeface="+mn-lt"/>
              </a:rPr>
              <a:t>Le Permis de travail</a:t>
            </a:r>
          </a:p>
        </p:txBody>
      </p:sp>
      <p:pic>
        <p:nvPicPr>
          <p:cNvPr id="5017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1871990" cy="2018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071670" y="642918"/>
            <a:ext cx="4679951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5000"/>
              </a:lnSpc>
              <a:defRPr/>
            </a:pPr>
            <a:endParaRPr lang="fr-FR" altLang="en-US" sz="2000" dirty="0">
              <a:latin typeface="Arial" charset="0"/>
            </a:endParaRPr>
          </a:p>
          <a:p>
            <a:pPr>
              <a:lnSpc>
                <a:spcPct val="85000"/>
              </a:lnSpc>
              <a:defRPr/>
            </a:pPr>
            <a:r>
              <a:rPr lang="fr-FR" altLang="en-US" sz="2000" dirty="0">
                <a:latin typeface="Arial" charset="0"/>
              </a:rPr>
              <a:t>Les 5 étapes clés:</a:t>
            </a:r>
          </a:p>
          <a:p>
            <a:pPr>
              <a:lnSpc>
                <a:spcPct val="85000"/>
              </a:lnSpc>
              <a:defRPr/>
            </a:pPr>
            <a:endParaRPr lang="fr-FR" altLang="en-US" sz="2000" dirty="0">
              <a:latin typeface="Arial" charset="0"/>
            </a:endParaRP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r>
              <a:rPr lang="fr-FR" altLang="en-US" sz="2000" dirty="0">
                <a:latin typeface="Arial" charset="0"/>
              </a:rPr>
              <a:t>Visite préalable de la zone d’intervention avec </a:t>
            </a:r>
            <a:r>
              <a:rPr lang="fr-FR" altLang="en-US" sz="2000" dirty="0" smtClean="0">
                <a:latin typeface="Arial" charset="0"/>
              </a:rPr>
              <a:t>l’intervenant l’inspecteur et le  </a:t>
            </a:r>
            <a:r>
              <a:rPr lang="fr-FR" altLang="en-US" sz="2000" dirty="0">
                <a:latin typeface="Arial" charset="0"/>
              </a:rPr>
              <a:t>Coordinateur </a:t>
            </a:r>
            <a:r>
              <a:rPr lang="fr-FR" altLang="en-US" sz="2000" dirty="0" smtClean="0">
                <a:latin typeface="Arial" charset="0"/>
              </a:rPr>
              <a:t>.</a:t>
            </a:r>
            <a:endParaRPr lang="fr-FR" altLang="en-US" sz="2000" dirty="0">
              <a:latin typeface="Arial" charset="0"/>
            </a:endParaRP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endParaRPr lang="fr-FR" altLang="en-US" sz="2000" dirty="0">
              <a:latin typeface="Arial" charset="0"/>
            </a:endParaRP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r>
              <a:rPr lang="fr-FR" altLang="en-US" sz="2000" dirty="0">
                <a:latin typeface="Arial" charset="0"/>
              </a:rPr>
              <a:t>Rédaction du </a:t>
            </a:r>
            <a:r>
              <a:rPr lang="fr-FR" altLang="en-US" sz="2000" dirty="0" smtClean="0">
                <a:latin typeface="Arial" charset="0"/>
              </a:rPr>
              <a:t>mode opératoire/ </a:t>
            </a:r>
            <a:r>
              <a:rPr lang="fr-FR" altLang="en-US" sz="2000" dirty="0">
                <a:latin typeface="Arial" charset="0"/>
              </a:rPr>
              <a:t>Analyse des travaux et des risques associés et dispositions retenues.</a:t>
            </a: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endParaRPr lang="fr-FR" altLang="en-US" sz="2000" dirty="0">
              <a:latin typeface="Arial" charset="0"/>
            </a:endParaRP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r>
              <a:rPr lang="fr-FR" altLang="en-US" sz="2000" dirty="0">
                <a:latin typeface="Arial" charset="0"/>
              </a:rPr>
              <a:t>Les permis spéciaux sont également préparés (si et selon besoins).</a:t>
            </a: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endParaRPr lang="fr-FR" altLang="en-US" sz="2000" dirty="0">
              <a:latin typeface="Arial" charset="0"/>
            </a:endParaRP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r>
              <a:rPr lang="fr-FR" altLang="en-US" sz="2000" dirty="0">
                <a:latin typeface="Arial" charset="0"/>
              </a:rPr>
              <a:t>Le(s) permis sont expliqués au intervenants</a:t>
            </a: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endParaRPr lang="fr-FR" altLang="en-US" sz="2000" dirty="0">
              <a:latin typeface="Arial" charset="0"/>
            </a:endParaRP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r>
              <a:rPr lang="fr-FR" altLang="en-US" sz="2000" dirty="0">
                <a:latin typeface="Arial" charset="0"/>
              </a:rPr>
              <a:t>Le Coordinateur </a:t>
            </a:r>
            <a:r>
              <a:rPr lang="fr-FR" altLang="en-US" sz="2000" dirty="0" smtClean="0">
                <a:latin typeface="Arial" charset="0"/>
              </a:rPr>
              <a:t>sécurité </a:t>
            </a:r>
            <a:r>
              <a:rPr lang="fr-FR" altLang="en-US" sz="2000" dirty="0">
                <a:latin typeface="Arial" charset="0"/>
              </a:rPr>
              <a:t>assure une surveillance du </a:t>
            </a:r>
            <a:r>
              <a:rPr lang="fr-FR" altLang="en-US" sz="2000" dirty="0" smtClean="0">
                <a:latin typeface="Arial" charset="0"/>
              </a:rPr>
              <a:t>chantier</a:t>
            </a:r>
          </a:p>
          <a:p>
            <a:pPr marL="457200" indent="-457200">
              <a:lnSpc>
                <a:spcPct val="85000"/>
              </a:lnSpc>
              <a:buFont typeface="+mj-lt"/>
              <a:buAutoNum type="arabicPeriod"/>
              <a:defRPr/>
            </a:pPr>
            <a:r>
              <a:rPr lang="fr-FR" altLang="en-US" sz="2000" dirty="0" smtClean="0">
                <a:latin typeface="Arial" charset="0"/>
              </a:rPr>
              <a:t>STOP en cas d’infraction a des règle sécurité du personne ou des biens </a:t>
            </a:r>
            <a:endParaRPr lang="fr-FR" altLang="en-US" sz="2000" dirty="0">
              <a:latin typeface="Arial" charset="0"/>
            </a:endParaRPr>
          </a:p>
          <a:p>
            <a:pPr>
              <a:lnSpc>
                <a:spcPct val="85000"/>
              </a:lnSpc>
              <a:buFont typeface="Monotype Sorts" charset="2"/>
              <a:buNone/>
              <a:defRPr/>
            </a:pPr>
            <a:r>
              <a:rPr lang="fr-FR" altLang="en-US" sz="2000" dirty="0">
                <a:latin typeface="Arial" charset="0"/>
              </a:rPr>
              <a:t>	</a:t>
            </a:r>
            <a:endParaRPr lang="fr-FR" sz="2000" dirty="0">
              <a:latin typeface="Arial" charset="0"/>
            </a:endParaRPr>
          </a:p>
        </p:txBody>
      </p:sp>
      <p:pic>
        <p:nvPicPr>
          <p:cNvPr id="50181" name="Picture 4"/>
          <p:cNvPicPr>
            <a:picLocks noChangeAspect="1" noChangeArrowheads="1"/>
          </p:cNvPicPr>
          <p:nvPr/>
        </p:nvPicPr>
        <p:blipFill>
          <a:blip r:embed="rId3" cstate="print"/>
          <a:srcRect l="48862" b="64484"/>
          <a:stretch>
            <a:fillRect/>
          </a:stretch>
        </p:blipFill>
        <p:spPr bwMode="auto">
          <a:xfrm>
            <a:off x="6732591" y="1052517"/>
            <a:ext cx="2411412" cy="1512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1" y="869952"/>
            <a:ext cx="360363" cy="687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0183" name="Picture 4"/>
          <p:cNvPicPr>
            <a:picLocks noChangeAspect="1" noChangeArrowheads="1"/>
          </p:cNvPicPr>
          <p:nvPr/>
        </p:nvPicPr>
        <p:blipFill>
          <a:blip r:embed="rId3" cstate="print"/>
          <a:srcRect l="6839" t="45468" r="52846" b="27470"/>
          <a:stretch>
            <a:fillRect/>
          </a:stretch>
        </p:blipFill>
        <p:spPr bwMode="auto">
          <a:xfrm>
            <a:off x="6829430" y="2852739"/>
            <a:ext cx="2314575" cy="1403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0184" name="Picture 4"/>
          <p:cNvPicPr>
            <a:picLocks noChangeAspect="1" noChangeArrowheads="1"/>
          </p:cNvPicPr>
          <p:nvPr/>
        </p:nvPicPr>
        <p:blipFill>
          <a:blip r:embed="rId3" cstate="print"/>
          <a:srcRect l="55676" t="45665" r="6857" b="25583"/>
          <a:stretch>
            <a:fillRect/>
          </a:stretch>
        </p:blipFill>
        <p:spPr bwMode="auto">
          <a:xfrm>
            <a:off x="6840544" y="4437065"/>
            <a:ext cx="2268537" cy="157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7" y="876301"/>
            <a:ext cx="4895851" cy="5648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1203" name="Picture 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2102080" cy="21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 fontScale="90000"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Equipement de protection individuel (EPI)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4" name="Espace réservé du contenu 16"/>
          <p:cNvSpPr>
            <a:spLocks noGrp="1"/>
          </p:cNvSpPr>
          <p:nvPr>
            <p:ph idx="1"/>
          </p:nvPr>
        </p:nvSpPr>
        <p:spPr>
          <a:xfrm>
            <a:off x="2268543" y="2133602"/>
            <a:ext cx="3381375" cy="2246313"/>
          </a:xfrm>
        </p:spPr>
        <p:txBody>
          <a:bodyPr>
            <a:normAutofit fontScale="85000" lnSpcReduction="10000"/>
          </a:bodyPr>
          <a:lstStyle/>
          <a:p>
            <a:r>
              <a:rPr lang="fr-FR" sz="2800" smtClean="0"/>
              <a:t>Nos obligations de port des EPIs sont affichées dans les différents  secteurs de l’usine </a:t>
            </a:r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 fontScale="90000"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Equipement de protection individuel (EPI)</a:t>
            </a:r>
          </a:p>
        </p:txBody>
      </p:sp>
      <p:sp>
        <p:nvSpPr>
          <p:cNvPr id="52227" name="Rectangle 22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2228" name="Rectangle 24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2229" name="Rectangle 26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2230" name="Rectangle 28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52231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3284539"/>
            <a:ext cx="3200400" cy="18161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pic>
        <p:nvPicPr>
          <p:cNvPr id="52232" name="Picture 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484784"/>
            <a:ext cx="2232248" cy="232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1262064"/>
            <a:ext cx="3276600" cy="18796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pic>
        <p:nvPicPr>
          <p:cNvPr id="52235" name="Picture 2" descr="C:\Users\Edward Allan\Documents\SafetyNetwork\Library\My Documents\OH&amp;S handbook\Pyramid Blocks\12 Safe Working Procedures\Panneaux signalisation\01 - AFNOR\01-BMP-100\037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5229200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6" name="Picture 3" descr="C:\Users\Edward Allan\Documents\SafetyNetwork\Library\My Documents\OH&amp;S handbook\Pyramid Blocks\12 Safe Working Procedures\Panneaux signalisation\01 - AFNOR\01-BMP-100\031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5301208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7" name="Picture 4" descr="C:\Users\Edward Allan\Documents\SafetyNetwork\Library\My Documents\OH&amp;S handbook\Pyramid Blocks\12 Safe Working Procedures\Panneaux signalisation\01 - AFNOR\01-BMP-100\032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5373216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Picture 5" descr="C:\Users\Edward Allan\Documents\SafetyNetwork\Library\My Documents\OH&amp;S handbook\Pyramid Blocks\12 Safe Working Procedures\Panneaux signalisation\01 - AFNOR\01-BMP-100\034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5373216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Picture 6" descr="C:\Users\Edward Allan\Documents\SafetyNetwork\Library\My Documents\OH&amp;S handbook\Pyramid Blocks\12 Safe Working Procedures\Panneaux signalisation\01 - AFNOR\01-BMP-100\036.bm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19672" y="4725144"/>
            <a:ext cx="11953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40" name="Picture 7" descr="C:\Users\Edward Allan\Documents\SafetyNetwork\Library\My Documents\OH&amp;S handbook\Pyramid Blocks\12 Safe Working Procedures\Panneaux signalisation\02 - OBLIGATIONS\02-BMP-100\024.bmp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3568" y="3645024"/>
            <a:ext cx="119697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a date 6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A80DD53E-A5B1-4CAA-A0F1-4EB942CF038B}" type="datetime1">
              <a:rPr lang="fr-FR" smtClean="0">
                <a:latin typeface="Arial" pitchFamily="34" charset="0"/>
              </a:rPr>
              <a:pPr/>
              <a:t>16/10/2019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3251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D76D9A-50CA-4A7F-91CD-97691679E195}" type="slidenum">
              <a:rPr lang="ar-SA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53252" name="Picture 9" descr="C:\Documents and Settings\zerrouka\Bureau\Safety Training\Induction\Safety Induction Module\CIBA photos\DSC036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8" y="1052513"/>
            <a:ext cx="5159375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83571" y="405322"/>
            <a:ext cx="8075092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latin typeface="+mn-lt"/>
                <a:ea typeface="+mj-ea"/>
                <a:cs typeface="+mj-cs"/>
              </a:rPr>
              <a:t>Equipement de protection individuel (EPI)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492506" y="5715004"/>
            <a:ext cx="2735263" cy="95410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>
                <a:solidFill>
                  <a:srgbClr val="FF0000"/>
                </a:solidFill>
                <a:latin typeface="Arial" charset="0"/>
              </a:rPr>
              <a:t>Qu’en pensez-vous?</a:t>
            </a:r>
          </a:p>
        </p:txBody>
      </p:sp>
      <p:pic>
        <p:nvPicPr>
          <p:cNvPr id="53255" name="Picture 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24744"/>
            <a:ext cx="1963604" cy="204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6" y="981075"/>
            <a:ext cx="2879725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Espace réservé de la date 6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F27CFAC0-EAB0-49E4-9778-657CE362D9EB}" type="datetime1">
              <a:rPr lang="fr-FR" smtClean="0">
                <a:latin typeface="Arial" pitchFamily="34" charset="0"/>
              </a:rPr>
              <a:pPr/>
              <a:t>16/10/2019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4276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01B075-9686-4240-BEB5-6A1A6F0A40B9}" type="slidenum">
              <a:rPr lang="ar-SA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827587" y="477328"/>
            <a:ext cx="793107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latin typeface="+mn-lt"/>
                <a:ea typeface="+mj-ea"/>
                <a:cs typeface="+mj-cs"/>
              </a:rPr>
              <a:t>Equipement de protection individuel (EPI)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787901" y="4868867"/>
            <a:ext cx="2736851" cy="95410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>
                <a:solidFill>
                  <a:srgbClr val="FF0000"/>
                </a:solidFill>
                <a:latin typeface="Arial" charset="0"/>
              </a:rPr>
              <a:t>Qu’en pensez-vous?</a:t>
            </a:r>
          </a:p>
        </p:txBody>
      </p:sp>
      <p:pic>
        <p:nvPicPr>
          <p:cNvPr id="54279" name="Picture 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634" y="1196752"/>
            <a:ext cx="166172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Le Travail en hauteur</a:t>
            </a:r>
          </a:p>
        </p:txBody>
      </p:sp>
      <p:pic>
        <p:nvPicPr>
          <p:cNvPr id="55299" name="Picture 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349502"/>
            <a:ext cx="3365500" cy="3816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" name="ZoneTexte 13"/>
          <p:cNvSpPr txBox="1">
            <a:spLocks noChangeArrowheads="1"/>
          </p:cNvSpPr>
          <p:nvPr/>
        </p:nvSpPr>
        <p:spPr bwMode="auto">
          <a:xfrm>
            <a:off x="2559054" y="2852743"/>
            <a:ext cx="2105063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3900" b="1">
                <a:solidFill>
                  <a:srgbClr val="FF0000"/>
                </a:solidFill>
              </a:rPr>
              <a:t>X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5643570" y="2071689"/>
            <a:ext cx="803425" cy="1316274"/>
            <a:chOff x="5643570" y="2071678"/>
            <a:chExt cx="802915" cy="1026366"/>
          </a:xfrm>
        </p:grpSpPr>
        <p:sp>
          <p:nvSpPr>
            <p:cNvPr id="55313" name="Down Arrow 12"/>
            <p:cNvSpPr>
              <a:spLocks noChangeArrowheads="1"/>
            </p:cNvSpPr>
            <p:nvPr/>
          </p:nvSpPr>
          <p:spPr bwMode="auto">
            <a:xfrm>
              <a:off x="5715009" y="2071678"/>
              <a:ext cx="360954" cy="359728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pPr marL="285750" indent="-285750"/>
              <a:endParaRPr lang="fr-FR"/>
            </a:p>
          </p:txBody>
        </p:sp>
        <p:sp>
          <p:nvSpPr>
            <p:cNvPr id="55314" name="TextBox 16"/>
            <p:cNvSpPr txBox="1">
              <a:spLocks noChangeArrowheads="1"/>
            </p:cNvSpPr>
            <p:nvPr/>
          </p:nvSpPr>
          <p:spPr bwMode="auto">
            <a:xfrm>
              <a:off x="5643570" y="2786058"/>
              <a:ext cx="802915" cy="311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fr-FR" sz="2000" dirty="0"/>
                <a:t>0.5 s</a:t>
              </a:r>
            </a:p>
          </p:txBody>
        </p:sp>
      </p:grpSp>
      <p:sp>
        <p:nvSpPr>
          <p:cNvPr id="55302" name="TextBox 17"/>
          <p:cNvSpPr txBox="1">
            <a:spLocks noChangeArrowheads="1"/>
          </p:cNvSpPr>
          <p:nvPr/>
        </p:nvSpPr>
        <p:spPr bwMode="auto">
          <a:xfrm>
            <a:off x="4788026" y="1988840"/>
            <a:ext cx="9108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 dirty="0"/>
              <a:t>1.5 m</a:t>
            </a:r>
          </a:p>
        </p:txBody>
      </p: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6904022" y="2071689"/>
            <a:ext cx="559769" cy="2500314"/>
            <a:chOff x="6903414" y="2071678"/>
            <a:chExt cx="560454" cy="2500333"/>
          </a:xfrm>
        </p:grpSpPr>
        <p:sp>
          <p:nvSpPr>
            <p:cNvPr id="55311" name="Down Arrow 14"/>
            <p:cNvSpPr>
              <a:spLocks noChangeArrowheads="1"/>
            </p:cNvSpPr>
            <p:nvPr/>
          </p:nvSpPr>
          <p:spPr bwMode="auto">
            <a:xfrm>
              <a:off x="6929454" y="2071678"/>
              <a:ext cx="361625" cy="461340"/>
            </a:xfrm>
            <a:prstGeom prst="downArrow">
              <a:avLst>
                <a:gd name="adj1" fmla="val 50000"/>
                <a:gd name="adj2" fmla="val 50002"/>
              </a:avLst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pPr marL="285750" indent="-285750"/>
              <a:endParaRPr lang="fr-FR"/>
            </a:p>
          </p:txBody>
        </p:sp>
        <p:sp>
          <p:nvSpPr>
            <p:cNvPr id="55312" name="TextBox 18"/>
            <p:cNvSpPr txBox="1">
              <a:spLocks noChangeArrowheads="1"/>
            </p:cNvSpPr>
            <p:nvPr/>
          </p:nvSpPr>
          <p:spPr bwMode="auto">
            <a:xfrm>
              <a:off x="6903414" y="4171898"/>
              <a:ext cx="560454" cy="400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fr-FR" sz="2000"/>
                <a:t>1 s</a:t>
              </a:r>
            </a:p>
          </p:txBody>
        </p: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8215307" y="2071691"/>
            <a:ext cx="578121" cy="3557615"/>
            <a:chOff x="8215338" y="2071678"/>
            <a:chExt cx="578123" cy="3557860"/>
          </a:xfrm>
        </p:grpSpPr>
        <p:sp>
          <p:nvSpPr>
            <p:cNvPr id="55309" name="Down Arrow 15"/>
            <p:cNvSpPr>
              <a:spLocks noChangeArrowheads="1"/>
            </p:cNvSpPr>
            <p:nvPr/>
          </p:nvSpPr>
          <p:spPr bwMode="auto">
            <a:xfrm>
              <a:off x="8215338" y="2071678"/>
              <a:ext cx="361184" cy="461369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25400" algn="ctr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pPr marL="285750" indent="-285750"/>
              <a:endParaRPr lang="fr-FR"/>
            </a:p>
          </p:txBody>
        </p:sp>
        <p:sp>
          <p:nvSpPr>
            <p:cNvPr id="55310" name="TextBox 19"/>
            <p:cNvSpPr txBox="1">
              <a:spLocks noChangeArrowheads="1"/>
            </p:cNvSpPr>
            <p:nvPr/>
          </p:nvSpPr>
          <p:spPr bwMode="auto">
            <a:xfrm>
              <a:off x="8233691" y="5229400"/>
              <a:ext cx="559770" cy="400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Wingdings" pitchFamily="2" charset="2"/>
                <a:buNone/>
              </a:pPr>
              <a:r>
                <a:rPr lang="fr-FR" sz="2000"/>
                <a:t>3 s</a:t>
              </a:r>
            </a:p>
          </p:txBody>
        </p:sp>
      </p:grpSp>
      <p:sp>
        <p:nvSpPr>
          <p:cNvPr id="55305" name="TextBox 20"/>
          <p:cNvSpPr txBox="1">
            <a:spLocks noChangeArrowheads="1"/>
          </p:cNvSpPr>
          <p:nvPr/>
        </p:nvSpPr>
        <p:spPr bwMode="auto">
          <a:xfrm>
            <a:off x="6372200" y="1988840"/>
            <a:ext cx="6671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 dirty="0"/>
              <a:t>6 m</a:t>
            </a:r>
          </a:p>
        </p:txBody>
      </p:sp>
      <p:sp>
        <p:nvSpPr>
          <p:cNvPr id="55306" name="TextBox 21"/>
          <p:cNvSpPr txBox="1">
            <a:spLocks noChangeArrowheads="1"/>
          </p:cNvSpPr>
          <p:nvPr/>
        </p:nvSpPr>
        <p:spPr bwMode="auto">
          <a:xfrm>
            <a:off x="7524329" y="1988840"/>
            <a:ext cx="8290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 dirty="0"/>
              <a:t>48 m</a:t>
            </a:r>
          </a:p>
        </p:txBody>
      </p:sp>
      <p:pic>
        <p:nvPicPr>
          <p:cNvPr id="5530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1873003" cy="20145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5308" name="Text Box 7"/>
          <p:cNvSpPr txBox="1">
            <a:spLocks noChangeArrowheads="1"/>
          </p:cNvSpPr>
          <p:nvPr/>
        </p:nvSpPr>
        <p:spPr bwMode="auto">
          <a:xfrm>
            <a:off x="4860032" y="1268760"/>
            <a:ext cx="3704456" cy="463846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square" lIns="90000" tIns="46800" rIns="90000" bIns="4680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2400" dirty="0"/>
              <a:t>La </a:t>
            </a:r>
            <a:r>
              <a:rPr lang="en-US" sz="2400" dirty="0" err="1"/>
              <a:t>durée</a:t>
            </a:r>
            <a:r>
              <a:rPr lang="en-US" sz="2400" dirty="0"/>
              <a:t> </a:t>
            </a:r>
            <a:r>
              <a:rPr lang="en-US" sz="2400" dirty="0" err="1"/>
              <a:t>d’une</a:t>
            </a:r>
            <a:r>
              <a:rPr lang="en-US" sz="2400" dirty="0"/>
              <a:t> chute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76491" y="1052513"/>
            <a:ext cx="4014016" cy="5181600"/>
            <a:chOff x="450" y="624"/>
            <a:chExt cx="2196" cy="3048"/>
          </a:xfrm>
        </p:grpSpPr>
        <p:sp>
          <p:nvSpPr>
            <p:cNvPr id="57352" name="AutoShape 4"/>
            <p:cNvSpPr>
              <a:spLocks noChangeArrowheads="1"/>
            </p:cNvSpPr>
            <p:nvPr/>
          </p:nvSpPr>
          <p:spPr bwMode="auto">
            <a:xfrm>
              <a:off x="642" y="3096"/>
              <a:ext cx="576" cy="576"/>
            </a:xfrm>
            <a:prstGeom prst="irregularSeal2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CC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53" name="Line 5"/>
            <p:cNvSpPr>
              <a:spLocks noChangeShapeType="1"/>
            </p:cNvSpPr>
            <p:nvPr/>
          </p:nvSpPr>
          <p:spPr bwMode="auto">
            <a:xfrm>
              <a:off x="1554" y="1656"/>
              <a:ext cx="0" cy="672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 rot="-1775137">
              <a:off x="786" y="1464"/>
              <a:ext cx="365" cy="801"/>
              <a:chOff x="1536" y="2976"/>
              <a:chExt cx="365" cy="801"/>
            </a:xfrm>
          </p:grpSpPr>
          <p:sp>
            <p:nvSpPr>
              <p:cNvPr id="57391" name="Freeform 7"/>
              <p:cNvSpPr>
                <a:spLocks/>
              </p:cNvSpPr>
              <p:nvPr/>
            </p:nvSpPr>
            <p:spPr bwMode="auto">
              <a:xfrm flipH="1">
                <a:off x="1536" y="2976"/>
                <a:ext cx="365" cy="801"/>
              </a:xfrm>
              <a:custGeom>
                <a:avLst/>
                <a:gdLst>
                  <a:gd name="T0" fmla="*/ 1 w 730"/>
                  <a:gd name="T1" fmla="*/ 1 h 1601"/>
                  <a:gd name="T2" fmla="*/ 1 w 730"/>
                  <a:gd name="T3" fmla="*/ 1 h 1601"/>
                  <a:gd name="T4" fmla="*/ 1 w 730"/>
                  <a:gd name="T5" fmla="*/ 1 h 1601"/>
                  <a:gd name="T6" fmla="*/ 1 w 730"/>
                  <a:gd name="T7" fmla="*/ 1 h 1601"/>
                  <a:gd name="T8" fmla="*/ 1 w 730"/>
                  <a:gd name="T9" fmla="*/ 1 h 1601"/>
                  <a:gd name="T10" fmla="*/ 1 w 730"/>
                  <a:gd name="T11" fmla="*/ 1 h 1601"/>
                  <a:gd name="T12" fmla="*/ 1 w 730"/>
                  <a:gd name="T13" fmla="*/ 1 h 1601"/>
                  <a:gd name="T14" fmla="*/ 1 w 730"/>
                  <a:gd name="T15" fmla="*/ 1 h 1601"/>
                  <a:gd name="T16" fmla="*/ 1 w 730"/>
                  <a:gd name="T17" fmla="*/ 1 h 1601"/>
                  <a:gd name="T18" fmla="*/ 1 w 730"/>
                  <a:gd name="T19" fmla="*/ 1 h 1601"/>
                  <a:gd name="T20" fmla="*/ 1 w 730"/>
                  <a:gd name="T21" fmla="*/ 1 h 1601"/>
                  <a:gd name="T22" fmla="*/ 1 w 730"/>
                  <a:gd name="T23" fmla="*/ 1 h 1601"/>
                  <a:gd name="T24" fmla="*/ 1 w 730"/>
                  <a:gd name="T25" fmla="*/ 1 h 1601"/>
                  <a:gd name="T26" fmla="*/ 1 w 730"/>
                  <a:gd name="T27" fmla="*/ 1 h 1601"/>
                  <a:gd name="T28" fmla="*/ 1 w 730"/>
                  <a:gd name="T29" fmla="*/ 1 h 1601"/>
                  <a:gd name="T30" fmla="*/ 1 w 730"/>
                  <a:gd name="T31" fmla="*/ 1 h 1601"/>
                  <a:gd name="T32" fmla="*/ 1 w 730"/>
                  <a:gd name="T33" fmla="*/ 1 h 1601"/>
                  <a:gd name="T34" fmla="*/ 1 w 730"/>
                  <a:gd name="T35" fmla="*/ 1 h 1601"/>
                  <a:gd name="T36" fmla="*/ 1 w 730"/>
                  <a:gd name="T37" fmla="*/ 1 h 1601"/>
                  <a:gd name="T38" fmla="*/ 1 w 730"/>
                  <a:gd name="T39" fmla="*/ 1 h 1601"/>
                  <a:gd name="T40" fmla="*/ 1 w 730"/>
                  <a:gd name="T41" fmla="*/ 1 h 1601"/>
                  <a:gd name="T42" fmla="*/ 1 w 730"/>
                  <a:gd name="T43" fmla="*/ 1 h 1601"/>
                  <a:gd name="T44" fmla="*/ 1 w 730"/>
                  <a:gd name="T45" fmla="*/ 1 h 1601"/>
                  <a:gd name="T46" fmla="*/ 1 w 730"/>
                  <a:gd name="T47" fmla="*/ 1 h 1601"/>
                  <a:gd name="T48" fmla="*/ 1 w 730"/>
                  <a:gd name="T49" fmla="*/ 1 h 1601"/>
                  <a:gd name="T50" fmla="*/ 1 w 730"/>
                  <a:gd name="T51" fmla="*/ 1 h 1601"/>
                  <a:gd name="T52" fmla="*/ 1 w 730"/>
                  <a:gd name="T53" fmla="*/ 1 h 1601"/>
                  <a:gd name="T54" fmla="*/ 1 w 730"/>
                  <a:gd name="T55" fmla="*/ 1 h 1601"/>
                  <a:gd name="T56" fmla="*/ 1 w 730"/>
                  <a:gd name="T57" fmla="*/ 1 h 1601"/>
                  <a:gd name="T58" fmla="*/ 1 w 730"/>
                  <a:gd name="T59" fmla="*/ 1 h 1601"/>
                  <a:gd name="T60" fmla="*/ 1 w 730"/>
                  <a:gd name="T61" fmla="*/ 1 h 1601"/>
                  <a:gd name="T62" fmla="*/ 1 w 730"/>
                  <a:gd name="T63" fmla="*/ 1 h 1601"/>
                  <a:gd name="T64" fmla="*/ 1 w 730"/>
                  <a:gd name="T65" fmla="*/ 1 h 1601"/>
                  <a:gd name="T66" fmla="*/ 1 w 730"/>
                  <a:gd name="T67" fmla="*/ 1 h 1601"/>
                  <a:gd name="T68" fmla="*/ 1 w 730"/>
                  <a:gd name="T69" fmla="*/ 1 h 1601"/>
                  <a:gd name="T70" fmla="*/ 1 w 730"/>
                  <a:gd name="T71" fmla="*/ 1 h 1601"/>
                  <a:gd name="T72" fmla="*/ 1 w 730"/>
                  <a:gd name="T73" fmla="*/ 1 h 1601"/>
                  <a:gd name="T74" fmla="*/ 1 w 730"/>
                  <a:gd name="T75" fmla="*/ 1 h 1601"/>
                  <a:gd name="T76" fmla="*/ 1 w 730"/>
                  <a:gd name="T77" fmla="*/ 1 h 1601"/>
                  <a:gd name="T78" fmla="*/ 1 w 730"/>
                  <a:gd name="T79" fmla="*/ 1 h 1601"/>
                  <a:gd name="T80" fmla="*/ 1 w 730"/>
                  <a:gd name="T81" fmla="*/ 1 h 1601"/>
                  <a:gd name="T82" fmla="*/ 1 w 730"/>
                  <a:gd name="T83" fmla="*/ 1 h 1601"/>
                  <a:gd name="T84" fmla="*/ 1 w 730"/>
                  <a:gd name="T85" fmla="*/ 1 h 1601"/>
                  <a:gd name="T86" fmla="*/ 1 w 730"/>
                  <a:gd name="T87" fmla="*/ 1 h 1601"/>
                  <a:gd name="T88" fmla="*/ 1 w 730"/>
                  <a:gd name="T89" fmla="*/ 1 h 1601"/>
                  <a:gd name="T90" fmla="*/ 1 w 730"/>
                  <a:gd name="T91" fmla="*/ 1 h 1601"/>
                  <a:gd name="T92" fmla="*/ 1 w 730"/>
                  <a:gd name="T93" fmla="*/ 1 h 1601"/>
                  <a:gd name="T94" fmla="*/ 1 w 730"/>
                  <a:gd name="T95" fmla="*/ 1 h 1601"/>
                  <a:gd name="T96" fmla="*/ 1 w 730"/>
                  <a:gd name="T97" fmla="*/ 1 h 1601"/>
                  <a:gd name="T98" fmla="*/ 1 w 730"/>
                  <a:gd name="T99" fmla="*/ 1 h 1601"/>
                  <a:gd name="T100" fmla="*/ 1 w 730"/>
                  <a:gd name="T101" fmla="*/ 1 h 1601"/>
                  <a:gd name="T102" fmla="*/ 1 w 730"/>
                  <a:gd name="T103" fmla="*/ 1 h 1601"/>
                  <a:gd name="T104" fmla="*/ 1 w 730"/>
                  <a:gd name="T105" fmla="*/ 1 h 1601"/>
                  <a:gd name="T106" fmla="*/ 1 w 730"/>
                  <a:gd name="T107" fmla="*/ 1 h 1601"/>
                  <a:gd name="T108" fmla="*/ 1 w 730"/>
                  <a:gd name="T109" fmla="*/ 1 h 1601"/>
                  <a:gd name="T110" fmla="*/ 1 w 730"/>
                  <a:gd name="T111" fmla="*/ 1 h 1601"/>
                  <a:gd name="T112" fmla="*/ 1 w 730"/>
                  <a:gd name="T113" fmla="*/ 1 h 1601"/>
                  <a:gd name="T114" fmla="*/ 1 w 730"/>
                  <a:gd name="T115" fmla="*/ 1 h 1601"/>
                  <a:gd name="T116" fmla="*/ 1 w 730"/>
                  <a:gd name="T117" fmla="*/ 1 h 1601"/>
                  <a:gd name="T118" fmla="*/ 1 w 730"/>
                  <a:gd name="T119" fmla="*/ 1 h 1601"/>
                  <a:gd name="T120" fmla="*/ 1 w 730"/>
                  <a:gd name="T121" fmla="*/ 1 h 1601"/>
                  <a:gd name="T122" fmla="*/ 1 w 730"/>
                  <a:gd name="T123" fmla="*/ 1 h 1601"/>
                  <a:gd name="T124" fmla="*/ 1 w 730"/>
                  <a:gd name="T125" fmla="*/ 1 h 160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730"/>
                  <a:gd name="T190" fmla="*/ 0 h 1601"/>
                  <a:gd name="T191" fmla="*/ 730 w 730"/>
                  <a:gd name="T192" fmla="*/ 1601 h 160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730" h="1601">
                    <a:moveTo>
                      <a:pt x="415" y="1064"/>
                    </a:moveTo>
                    <a:lnTo>
                      <a:pt x="422" y="1061"/>
                    </a:lnTo>
                    <a:lnTo>
                      <a:pt x="427" y="1060"/>
                    </a:lnTo>
                    <a:lnTo>
                      <a:pt x="431" y="1060"/>
                    </a:lnTo>
                    <a:lnTo>
                      <a:pt x="432" y="1060"/>
                    </a:lnTo>
                    <a:lnTo>
                      <a:pt x="424" y="1042"/>
                    </a:lnTo>
                    <a:lnTo>
                      <a:pt x="416" y="1019"/>
                    </a:lnTo>
                    <a:lnTo>
                      <a:pt x="411" y="997"/>
                    </a:lnTo>
                    <a:lnTo>
                      <a:pt x="410" y="980"/>
                    </a:lnTo>
                    <a:lnTo>
                      <a:pt x="418" y="988"/>
                    </a:lnTo>
                    <a:lnTo>
                      <a:pt x="429" y="995"/>
                    </a:lnTo>
                    <a:lnTo>
                      <a:pt x="440" y="1000"/>
                    </a:lnTo>
                    <a:lnTo>
                      <a:pt x="452" y="1005"/>
                    </a:lnTo>
                    <a:lnTo>
                      <a:pt x="463" y="1011"/>
                    </a:lnTo>
                    <a:lnTo>
                      <a:pt x="474" y="1015"/>
                    </a:lnTo>
                    <a:lnTo>
                      <a:pt x="480" y="1021"/>
                    </a:lnTo>
                    <a:lnTo>
                      <a:pt x="485" y="1028"/>
                    </a:lnTo>
                    <a:lnTo>
                      <a:pt x="491" y="1022"/>
                    </a:lnTo>
                    <a:lnTo>
                      <a:pt x="497" y="1018"/>
                    </a:lnTo>
                    <a:lnTo>
                      <a:pt x="501" y="1014"/>
                    </a:lnTo>
                    <a:lnTo>
                      <a:pt x="502" y="1013"/>
                    </a:lnTo>
                    <a:lnTo>
                      <a:pt x="511" y="1019"/>
                    </a:lnTo>
                    <a:lnTo>
                      <a:pt x="515" y="1021"/>
                    </a:lnTo>
                    <a:lnTo>
                      <a:pt x="516" y="1021"/>
                    </a:lnTo>
                    <a:lnTo>
                      <a:pt x="518" y="1021"/>
                    </a:lnTo>
                    <a:lnTo>
                      <a:pt x="523" y="1026"/>
                    </a:lnTo>
                    <a:lnTo>
                      <a:pt x="525" y="1034"/>
                    </a:lnTo>
                    <a:lnTo>
                      <a:pt x="522" y="1043"/>
                    </a:lnTo>
                    <a:lnTo>
                      <a:pt x="514" y="1049"/>
                    </a:lnTo>
                    <a:lnTo>
                      <a:pt x="507" y="1051"/>
                    </a:lnTo>
                    <a:lnTo>
                      <a:pt x="500" y="1055"/>
                    </a:lnTo>
                    <a:lnTo>
                      <a:pt x="492" y="1061"/>
                    </a:lnTo>
                    <a:lnTo>
                      <a:pt x="484" y="1068"/>
                    </a:lnTo>
                    <a:lnTo>
                      <a:pt x="477" y="1079"/>
                    </a:lnTo>
                    <a:lnTo>
                      <a:pt x="470" y="1090"/>
                    </a:lnTo>
                    <a:lnTo>
                      <a:pt x="467" y="1104"/>
                    </a:lnTo>
                    <a:lnTo>
                      <a:pt x="464" y="1119"/>
                    </a:lnTo>
                    <a:lnTo>
                      <a:pt x="464" y="1136"/>
                    </a:lnTo>
                    <a:lnTo>
                      <a:pt x="463" y="1155"/>
                    </a:lnTo>
                    <a:lnTo>
                      <a:pt x="462" y="1174"/>
                    </a:lnTo>
                    <a:lnTo>
                      <a:pt x="460" y="1194"/>
                    </a:lnTo>
                    <a:lnTo>
                      <a:pt x="456" y="1212"/>
                    </a:lnTo>
                    <a:lnTo>
                      <a:pt x="450" y="1231"/>
                    </a:lnTo>
                    <a:lnTo>
                      <a:pt x="442" y="1248"/>
                    </a:lnTo>
                    <a:lnTo>
                      <a:pt x="431" y="1262"/>
                    </a:lnTo>
                    <a:lnTo>
                      <a:pt x="419" y="1259"/>
                    </a:lnTo>
                    <a:lnTo>
                      <a:pt x="409" y="1259"/>
                    </a:lnTo>
                    <a:lnTo>
                      <a:pt x="402" y="1264"/>
                    </a:lnTo>
                    <a:lnTo>
                      <a:pt x="399" y="1273"/>
                    </a:lnTo>
                    <a:lnTo>
                      <a:pt x="401" y="1285"/>
                    </a:lnTo>
                    <a:lnTo>
                      <a:pt x="407" y="1295"/>
                    </a:lnTo>
                    <a:lnTo>
                      <a:pt x="410" y="1304"/>
                    </a:lnTo>
                    <a:lnTo>
                      <a:pt x="407" y="1310"/>
                    </a:lnTo>
                    <a:lnTo>
                      <a:pt x="398" y="1315"/>
                    </a:lnTo>
                    <a:lnTo>
                      <a:pt x="389" y="1323"/>
                    </a:lnTo>
                    <a:lnTo>
                      <a:pt x="385" y="1337"/>
                    </a:lnTo>
                    <a:lnTo>
                      <a:pt x="384" y="1357"/>
                    </a:lnTo>
                    <a:lnTo>
                      <a:pt x="389" y="1362"/>
                    </a:lnTo>
                    <a:lnTo>
                      <a:pt x="395" y="1367"/>
                    </a:lnTo>
                    <a:lnTo>
                      <a:pt x="401" y="1369"/>
                    </a:lnTo>
                    <a:lnTo>
                      <a:pt x="407" y="1371"/>
                    </a:lnTo>
                    <a:lnTo>
                      <a:pt x="414" y="1375"/>
                    </a:lnTo>
                    <a:lnTo>
                      <a:pt x="421" y="1377"/>
                    </a:lnTo>
                    <a:lnTo>
                      <a:pt x="429" y="1379"/>
                    </a:lnTo>
                    <a:lnTo>
                      <a:pt x="437" y="1383"/>
                    </a:lnTo>
                    <a:lnTo>
                      <a:pt x="445" y="1387"/>
                    </a:lnTo>
                    <a:lnTo>
                      <a:pt x="453" y="1393"/>
                    </a:lnTo>
                    <a:lnTo>
                      <a:pt x="460" y="1399"/>
                    </a:lnTo>
                    <a:lnTo>
                      <a:pt x="467" y="1405"/>
                    </a:lnTo>
                    <a:lnTo>
                      <a:pt x="474" y="1410"/>
                    </a:lnTo>
                    <a:lnTo>
                      <a:pt x="478" y="1416"/>
                    </a:lnTo>
                    <a:lnTo>
                      <a:pt x="483" y="1422"/>
                    </a:lnTo>
                    <a:lnTo>
                      <a:pt x="486" y="1426"/>
                    </a:lnTo>
                    <a:lnTo>
                      <a:pt x="491" y="1431"/>
                    </a:lnTo>
                    <a:lnTo>
                      <a:pt x="497" y="1436"/>
                    </a:lnTo>
                    <a:lnTo>
                      <a:pt x="503" y="1440"/>
                    </a:lnTo>
                    <a:lnTo>
                      <a:pt x="511" y="1445"/>
                    </a:lnTo>
                    <a:lnTo>
                      <a:pt x="520" y="1448"/>
                    </a:lnTo>
                    <a:lnTo>
                      <a:pt x="528" y="1451"/>
                    </a:lnTo>
                    <a:lnTo>
                      <a:pt x="537" y="1452"/>
                    </a:lnTo>
                    <a:lnTo>
                      <a:pt x="544" y="1453"/>
                    </a:lnTo>
                    <a:lnTo>
                      <a:pt x="553" y="1445"/>
                    </a:lnTo>
                    <a:lnTo>
                      <a:pt x="560" y="1436"/>
                    </a:lnTo>
                    <a:lnTo>
                      <a:pt x="561" y="1423"/>
                    </a:lnTo>
                    <a:lnTo>
                      <a:pt x="552" y="1409"/>
                    </a:lnTo>
                    <a:lnTo>
                      <a:pt x="540" y="1396"/>
                    </a:lnTo>
                    <a:lnTo>
                      <a:pt x="535" y="1385"/>
                    </a:lnTo>
                    <a:lnTo>
                      <a:pt x="530" y="1373"/>
                    </a:lnTo>
                    <a:lnTo>
                      <a:pt x="526" y="1360"/>
                    </a:lnTo>
                    <a:lnTo>
                      <a:pt x="521" y="1348"/>
                    </a:lnTo>
                    <a:lnTo>
                      <a:pt x="509" y="1335"/>
                    </a:lnTo>
                    <a:lnTo>
                      <a:pt x="499" y="1324"/>
                    </a:lnTo>
                    <a:lnTo>
                      <a:pt x="494" y="1319"/>
                    </a:lnTo>
                    <a:lnTo>
                      <a:pt x="505" y="1312"/>
                    </a:lnTo>
                    <a:lnTo>
                      <a:pt x="510" y="1302"/>
                    </a:lnTo>
                    <a:lnTo>
                      <a:pt x="507" y="1292"/>
                    </a:lnTo>
                    <a:lnTo>
                      <a:pt x="493" y="1281"/>
                    </a:lnTo>
                    <a:lnTo>
                      <a:pt x="497" y="1265"/>
                    </a:lnTo>
                    <a:lnTo>
                      <a:pt x="505" y="1242"/>
                    </a:lnTo>
                    <a:lnTo>
                      <a:pt x="517" y="1213"/>
                    </a:lnTo>
                    <a:lnTo>
                      <a:pt x="532" y="1180"/>
                    </a:lnTo>
                    <a:lnTo>
                      <a:pt x="552" y="1146"/>
                    </a:lnTo>
                    <a:lnTo>
                      <a:pt x="575" y="1110"/>
                    </a:lnTo>
                    <a:lnTo>
                      <a:pt x="602" y="1075"/>
                    </a:lnTo>
                    <a:lnTo>
                      <a:pt x="632" y="1045"/>
                    </a:lnTo>
                    <a:lnTo>
                      <a:pt x="642" y="1035"/>
                    </a:lnTo>
                    <a:lnTo>
                      <a:pt x="646" y="1020"/>
                    </a:lnTo>
                    <a:lnTo>
                      <a:pt x="645" y="1000"/>
                    </a:lnTo>
                    <a:lnTo>
                      <a:pt x="637" y="973"/>
                    </a:lnTo>
                    <a:lnTo>
                      <a:pt x="635" y="965"/>
                    </a:lnTo>
                    <a:lnTo>
                      <a:pt x="629" y="954"/>
                    </a:lnTo>
                    <a:lnTo>
                      <a:pt x="620" y="944"/>
                    </a:lnTo>
                    <a:lnTo>
                      <a:pt x="610" y="934"/>
                    </a:lnTo>
                    <a:lnTo>
                      <a:pt x="599" y="923"/>
                    </a:lnTo>
                    <a:lnTo>
                      <a:pt x="587" y="915"/>
                    </a:lnTo>
                    <a:lnTo>
                      <a:pt x="577" y="908"/>
                    </a:lnTo>
                    <a:lnTo>
                      <a:pt x="569" y="904"/>
                    </a:lnTo>
                    <a:lnTo>
                      <a:pt x="577" y="892"/>
                    </a:lnTo>
                    <a:lnTo>
                      <a:pt x="563" y="884"/>
                    </a:lnTo>
                    <a:lnTo>
                      <a:pt x="549" y="878"/>
                    </a:lnTo>
                    <a:lnTo>
                      <a:pt x="536" y="873"/>
                    </a:lnTo>
                    <a:lnTo>
                      <a:pt x="522" y="868"/>
                    </a:lnTo>
                    <a:lnTo>
                      <a:pt x="509" y="865"/>
                    </a:lnTo>
                    <a:lnTo>
                      <a:pt x="499" y="862"/>
                    </a:lnTo>
                    <a:lnTo>
                      <a:pt x="490" y="860"/>
                    </a:lnTo>
                    <a:lnTo>
                      <a:pt x="482" y="858"/>
                    </a:lnTo>
                    <a:lnTo>
                      <a:pt x="470" y="853"/>
                    </a:lnTo>
                    <a:lnTo>
                      <a:pt x="460" y="845"/>
                    </a:lnTo>
                    <a:lnTo>
                      <a:pt x="454" y="836"/>
                    </a:lnTo>
                    <a:lnTo>
                      <a:pt x="450" y="828"/>
                    </a:lnTo>
                    <a:lnTo>
                      <a:pt x="449" y="817"/>
                    </a:lnTo>
                    <a:lnTo>
                      <a:pt x="447" y="807"/>
                    </a:lnTo>
                    <a:lnTo>
                      <a:pt x="440" y="800"/>
                    </a:lnTo>
                    <a:lnTo>
                      <a:pt x="429" y="798"/>
                    </a:lnTo>
                    <a:lnTo>
                      <a:pt x="422" y="781"/>
                    </a:lnTo>
                    <a:lnTo>
                      <a:pt x="415" y="785"/>
                    </a:lnTo>
                    <a:lnTo>
                      <a:pt x="411" y="773"/>
                    </a:lnTo>
                    <a:lnTo>
                      <a:pt x="409" y="767"/>
                    </a:lnTo>
                    <a:lnTo>
                      <a:pt x="409" y="764"/>
                    </a:lnTo>
                    <a:lnTo>
                      <a:pt x="410" y="759"/>
                    </a:lnTo>
                    <a:lnTo>
                      <a:pt x="418" y="760"/>
                    </a:lnTo>
                    <a:lnTo>
                      <a:pt x="427" y="761"/>
                    </a:lnTo>
                    <a:lnTo>
                      <a:pt x="434" y="762"/>
                    </a:lnTo>
                    <a:lnTo>
                      <a:pt x="438" y="763"/>
                    </a:lnTo>
                    <a:lnTo>
                      <a:pt x="440" y="731"/>
                    </a:lnTo>
                    <a:lnTo>
                      <a:pt x="444" y="682"/>
                    </a:lnTo>
                    <a:lnTo>
                      <a:pt x="448" y="634"/>
                    </a:lnTo>
                    <a:lnTo>
                      <a:pt x="455" y="610"/>
                    </a:lnTo>
                    <a:lnTo>
                      <a:pt x="462" y="607"/>
                    </a:lnTo>
                    <a:lnTo>
                      <a:pt x="474" y="603"/>
                    </a:lnTo>
                    <a:lnTo>
                      <a:pt x="490" y="600"/>
                    </a:lnTo>
                    <a:lnTo>
                      <a:pt x="507" y="595"/>
                    </a:lnTo>
                    <a:lnTo>
                      <a:pt x="524" y="591"/>
                    </a:lnTo>
                    <a:lnTo>
                      <a:pt x="539" y="586"/>
                    </a:lnTo>
                    <a:lnTo>
                      <a:pt x="552" y="581"/>
                    </a:lnTo>
                    <a:lnTo>
                      <a:pt x="560" y="576"/>
                    </a:lnTo>
                    <a:lnTo>
                      <a:pt x="556" y="566"/>
                    </a:lnTo>
                    <a:lnTo>
                      <a:pt x="552" y="554"/>
                    </a:lnTo>
                    <a:lnTo>
                      <a:pt x="546" y="542"/>
                    </a:lnTo>
                    <a:lnTo>
                      <a:pt x="544" y="538"/>
                    </a:lnTo>
                    <a:lnTo>
                      <a:pt x="553" y="530"/>
                    </a:lnTo>
                    <a:lnTo>
                      <a:pt x="564" y="522"/>
                    </a:lnTo>
                    <a:lnTo>
                      <a:pt x="577" y="514"/>
                    </a:lnTo>
                    <a:lnTo>
                      <a:pt x="591" y="504"/>
                    </a:lnTo>
                    <a:lnTo>
                      <a:pt x="602" y="494"/>
                    </a:lnTo>
                    <a:lnTo>
                      <a:pt x="613" y="484"/>
                    </a:lnTo>
                    <a:lnTo>
                      <a:pt x="620" y="473"/>
                    </a:lnTo>
                    <a:lnTo>
                      <a:pt x="623" y="462"/>
                    </a:lnTo>
                    <a:lnTo>
                      <a:pt x="639" y="443"/>
                    </a:lnTo>
                    <a:lnTo>
                      <a:pt x="651" y="424"/>
                    </a:lnTo>
                    <a:lnTo>
                      <a:pt x="659" y="402"/>
                    </a:lnTo>
                    <a:lnTo>
                      <a:pt x="666" y="380"/>
                    </a:lnTo>
                    <a:lnTo>
                      <a:pt x="669" y="358"/>
                    </a:lnTo>
                    <a:lnTo>
                      <a:pt x="671" y="337"/>
                    </a:lnTo>
                    <a:lnTo>
                      <a:pt x="674" y="320"/>
                    </a:lnTo>
                    <a:lnTo>
                      <a:pt x="675" y="305"/>
                    </a:lnTo>
                    <a:lnTo>
                      <a:pt x="677" y="279"/>
                    </a:lnTo>
                    <a:lnTo>
                      <a:pt x="682" y="251"/>
                    </a:lnTo>
                    <a:lnTo>
                      <a:pt x="685" y="230"/>
                    </a:lnTo>
                    <a:lnTo>
                      <a:pt x="686" y="222"/>
                    </a:lnTo>
                    <a:lnTo>
                      <a:pt x="692" y="217"/>
                    </a:lnTo>
                    <a:lnTo>
                      <a:pt x="699" y="210"/>
                    </a:lnTo>
                    <a:lnTo>
                      <a:pt x="706" y="203"/>
                    </a:lnTo>
                    <a:lnTo>
                      <a:pt x="712" y="195"/>
                    </a:lnTo>
                    <a:lnTo>
                      <a:pt x="718" y="188"/>
                    </a:lnTo>
                    <a:lnTo>
                      <a:pt x="722" y="180"/>
                    </a:lnTo>
                    <a:lnTo>
                      <a:pt x="727" y="174"/>
                    </a:lnTo>
                    <a:lnTo>
                      <a:pt x="729" y="168"/>
                    </a:lnTo>
                    <a:lnTo>
                      <a:pt x="730" y="159"/>
                    </a:lnTo>
                    <a:lnTo>
                      <a:pt x="727" y="153"/>
                    </a:lnTo>
                    <a:lnTo>
                      <a:pt x="720" y="150"/>
                    </a:lnTo>
                    <a:lnTo>
                      <a:pt x="713" y="152"/>
                    </a:lnTo>
                    <a:lnTo>
                      <a:pt x="713" y="142"/>
                    </a:lnTo>
                    <a:lnTo>
                      <a:pt x="708" y="132"/>
                    </a:lnTo>
                    <a:lnTo>
                      <a:pt x="700" y="128"/>
                    </a:lnTo>
                    <a:lnTo>
                      <a:pt x="689" y="134"/>
                    </a:lnTo>
                    <a:lnTo>
                      <a:pt x="695" y="122"/>
                    </a:lnTo>
                    <a:lnTo>
                      <a:pt x="699" y="111"/>
                    </a:lnTo>
                    <a:lnTo>
                      <a:pt x="701" y="98"/>
                    </a:lnTo>
                    <a:lnTo>
                      <a:pt x="699" y="85"/>
                    </a:lnTo>
                    <a:lnTo>
                      <a:pt x="693" y="78"/>
                    </a:lnTo>
                    <a:lnTo>
                      <a:pt x="685" y="77"/>
                    </a:lnTo>
                    <a:lnTo>
                      <a:pt x="678" y="82"/>
                    </a:lnTo>
                    <a:lnTo>
                      <a:pt x="675" y="90"/>
                    </a:lnTo>
                    <a:lnTo>
                      <a:pt x="674" y="99"/>
                    </a:lnTo>
                    <a:lnTo>
                      <a:pt x="671" y="107"/>
                    </a:lnTo>
                    <a:lnTo>
                      <a:pt x="668" y="114"/>
                    </a:lnTo>
                    <a:lnTo>
                      <a:pt x="663" y="120"/>
                    </a:lnTo>
                    <a:lnTo>
                      <a:pt x="665" y="100"/>
                    </a:lnTo>
                    <a:lnTo>
                      <a:pt x="666" y="82"/>
                    </a:lnTo>
                    <a:lnTo>
                      <a:pt x="663" y="66"/>
                    </a:lnTo>
                    <a:lnTo>
                      <a:pt x="658" y="54"/>
                    </a:lnTo>
                    <a:lnTo>
                      <a:pt x="650" y="50"/>
                    </a:lnTo>
                    <a:lnTo>
                      <a:pt x="643" y="52"/>
                    </a:lnTo>
                    <a:lnTo>
                      <a:pt x="638" y="58"/>
                    </a:lnTo>
                    <a:lnTo>
                      <a:pt x="638" y="66"/>
                    </a:lnTo>
                    <a:lnTo>
                      <a:pt x="639" y="81"/>
                    </a:lnTo>
                    <a:lnTo>
                      <a:pt x="639" y="103"/>
                    </a:lnTo>
                    <a:lnTo>
                      <a:pt x="636" y="124"/>
                    </a:lnTo>
                    <a:lnTo>
                      <a:pt x="629" y="141"/>
                    </a:lnTo>
                    <a:lnTo>
                      <a:pt x="617" y="134"/>
                    </a:lnTo>
                    <a:lnTo>
                      <a:pt x="612" y="122"/>
                    </a:lnTo>
                    <a:lnTo>
                      <a:pt x="607" y="109"/>
                    </a:lnTo>
                    <a:lnTo>
                      <a:pt x="599" y="99"/>
                    </a:lnTo>
                    <a:lnTo>
                      <a:pt x="593" y="96"/>
                    </a:lnTo>
                    <a:lnTo>
                      <a:pt x="587" y="94"/>
                    </a:lnTo>
                    <a:lnTo>
                      <a:pt x="581" y="94"/>
                    </a:lnTo>
                    <a:lnTo>
                      <a:pt x="576" y="97"/>
                    </a:lnTo>
                    <a:lnTo>
                      <a:pt x="571" y="99"/>
                    </a:lnTo>
                    <a:lnTo>
                      <a:pt x="569" y="103"/>
                    </a:lnTo>
                    <a:lnTo>
                      <a:pt x="570" y="107"/>
                    </a:lnTo>
                    <a:lnTo>
                      <a:pt x="574" y="113"/>
                    </a:lnTo>
                    <a:lnTo>
                      <a:pt x="583" y="122"/>
                    </a:lnTo>
                    <a:lnTo>
                      <a:pt x="587" y="130"/>
                    </a:lnTo>
                    <a:lnTo>
                      <a:pt x="589" y="137"/>
                    </a:lnTo>
                    <a:lnTo>
                      <a:pt x="589" y="145"/>
                    </a:lnTo>
                    <a:lnTo>
                      <a:pt x="589" y="151"/>
                    </a:lnTo>
                    <a:lnTo>
                      <a:pt x="590" y="159"/>
                    </a:lnTo>
                    <a:lnTo>
                      <a:pt x="592" y="167"/>
                    </a:lnTo>
                    <a:lnTo>
                      <a:pt x="597" y="177"/>
                    </a:lnTo>
                    <a:lnTo>
                      <a:pt x="601" y="187"/>
                    </a:lnTo>
                    <a:lnTo>
                      <a:pt x="608" y="196"/>
                    </a:lnTo>
                    <a:lnTo>
                      <a:pt x="616" y="203"/>
                    </a:lnTo>
                    <a:lnTo>
                      <a:pt x="625" y="208"/>
                    </a:lnTo>
                    <a:lnTo>
                      <a:pt x="624" y="230"/>
                    </a:lnTo>
                    <a:lnTo>
                      <a:pt x="622" y="259"/>
                    </a:lnTo>
                    <a:lnTo>
                      <a:pt x="617" y="288"/>
                    </a:lnTo>
                    <a:lnTo>
                      <a:pt x="610" y="307"/>
                    </a:lnTo>
                    <a:lnTo>
                      <a:pt x="606" y="316"/>
                    </a:lnTo>
                    <a:lnTo>
                      <a:pt x="600" y="327"/>
                    </a:lnTo>
                    <a:lnTo>
                      <a:pt x="593" y="341"/>
                    </a:lnTo>
                    <a:lnTo>
                      <a:pt x="587" y="357"/>
                    </a:lnTo>
                    <a:lnTo>
                      <a:pt x="582" y="374"/>
                    </a:lnTo>
                    <a:lnTo>
                      <a:pt x="577" y="390"/>
                    </a:lnTo>
                    <a:lnTo>
                      <a:pt x="576" y="406"/>
                    </a:lnTo>
                    <a:lnTo>
                      <a:pt x="578" y="420"/>
                    </a:lnTo>
                    <a:lnTo>
                      <a:pt x="572" y="424"/>
                    </a:lnTo>
                    <a:lnTo>
                      <a:pt x="563" y="427"/>
                    </a:lnTo>
                    <a:lnTo>
                      <a:pt x="554" y="433"/>
                    </a:lnTo>
                    <a:lnTo>
                      <a:pt x="543" y="439"/>
                    </a:lnTo>
                    <a:lnTo>
                      <a:pt x="532" y="444"/>
                    </a:lnTo>
                    <a:lnTo>
                      <a:pt x="523" y="450"/>
                    </a:lnTo>
                    <a:lnTo>
                      <a:pt x="515" y="456"/>
                    </a:lnTo>
                    <a:lnTo>
                      <a:pt x="510" y="461"/>
                    </a:lnTo>
                    <a:lnTo>
                      <a:pt x="503" y="448"/>
                    </a:lnTo>
                    <a:lnTo>
                      <a:pt x="497" y="453"/>
                    </a:lnTo>
                    <a:lnTo>
                      <a:pt x="487" y="458"/>
                    </a:lnTo>
                    <a:lnTo>
                      <a:pt x="477" y="464"/>
                    </a:lnTo>
                    <a:lnTo>
                      <a:pt x="465" y="469"/>
                    </a:lnTo>
                    <a:lnTo>
                      <a:pt x="455" y="473"/>
                    </a:lnTo>
                    <a:lnTo>
                      <a:pt x="446" y="478"/>
                    </a:lnTo>
                    <a:lnTo>
                      <a:pt x="438" y="480"/>
                    </a:lnTo>
                    <a:lnTo>
                      <a:pt x="433" y="482"/>
                    </a:lnTo>
                    <a:lnTo>
                      <a:pt x="427" y="484"/>
                    </a:lnTo>
                    <a:lnTo>
                      <a:pt x="419" y="485"/>
                    </a:lnTo>
                    <a:lnTo>
                      <a:pt x="409" y="485"/>
                    </a:lnTo>
                    <a:lnTo>
                      <a:pt x="399" y="485"/>
                    </a:lnTo>
                    <a:lnTo>
                      <a:pt x="387" y="484"/>
                    </a:lnTo>
                    <a:lnTo>
                      <a:pt x="377" y="482"/>
                    </a:lnTo>
                    <a:lnTo>
                      <a:pt x="369" y="481"/>
                    </a:lnTo>
                    <a:lnTo>
                      <a:pt x="363" y="479"/>
                    </a:lnTo>
                    <a:lnTo>
                      <a:pt x="360" y="469"/>
                    </a:lnTo>
                    <a:lnTo>
                      <a:pt x="357" y="455"/>
                    </a:lnTo>
                    <a:lnTo>
                      <a:pt x="357" y="441"/>
                    </a:lnTo>
                    <a:lnTo>
                      <a:pt x="361" y="432"/>
                    </a:lnTo>
                    <a:lnTo>
                      <a:pt x="364" y="429"/>
                    </a:lnTo>
                    <a:lnTo>
                      <a:pt x="369" y="426"/>
                    </a:lnTo>
                    <a:lnTo>
                      <a:pt x="375" y="424"/>
                    </a:lnTo>
                    <a:lnTo>
                      <a:pt x="381" y="421"/>
                    </a:lnTo>
                    <a:lnTo>
                      <a:pt x="387" y="419"/>
                    </a:lnTo>
                    <a:lnTo>
                      <a:pt x="394" y="418"/>
                    </a:lnTo>
                    <a:lnTo>
                      <a:pt x="399" y="417"/>
                    </a:lnTo>
                    <a:lnTo>
                      <a:pt x="403" y="416"/>
                    </a:lnTo>
                    <a:lnTo>
                      <a:pt x="410" y="412"/>
                    </a:lnTo>
                    <a:lnTo>
                      <a:pt x="417" y="402"/>
                    </a:lnTo>
                    <a:lnTo>
                      <a:pt x="419" y="391"/>
                    </a:lnTo>
                    <a:lnTo>
                      <a:pt x="414" y="382"/>
                    </a:lnTo>
                    <a:lnTo>
                      <a:pt x="406" y="377"/>
                    </a:lnTo>
                    <a:lnTo>
                      <a:pt x="404" y="373"/>
                    </a:lnTo>
                    <a:lnTo>
                      <a:pt x="404" y="371"/>
                    </a:lnTo>
                    <a:lnTo>
                      <a:pt x="406" y="368"/>
                    </a:lnTo>
                    <a:lnTo>
                      <a:pt x="406" y="365"/>
                    </a:lnTo>
                    <a:lnTo>
                      <a:pt x="404" y="360"/>
                    </a:lnTo>
                    <a:lnTo>
                      <a:pt x="402" y="357"/>
                    </a:lnTo>
                    <a:lnTo>
                      <a:pt x="399" y="355"/>
                    </a:lnTo>
                    <a:lnTo>
                      <a:pt x="398" y="352"/>
                    </a:lnTo>
                    <a:lnTo>
                      <a:pt x="398" y="348"/>
                    </a:lnTo>
                    <a:lnTo>
                      <a:pt x="399" y="343"/>
                    </a:lnTo>
                    <a:lnTo>
                      <a:pt x="402" y="340"/>
                    </a:lnTo>
                    <a:lnTo>
                      <a:pt x="407" y="335"/>
                    </a:lnTo>
                    <a:lnTo>
                      <a:pt x="407" y="329"/>
                    </a:lnTo>
                    <a:lnTo>
                      <a:pt x="402" y="326"/>
                    </a:lnTo>
                    <a:lnTo>
                      <a:pt x="395" y="326"/>
                    </a:lnTo>
                    <a:lnTo>
                      <a:pt x="391" y="326"/>
                    </a:lnTo>
                    <a:lnTo>
                      <a:pt x="383" y="325"/>
                    </a:lnTo>
                    <a:lnTo>
                      <a:pt x="376" y="324"/>
                    </a:lnTo>
                    <a:lnTo>
                      <a:pt x="372" y="320"/>
                    </a:lnTo>
                    <a:lnTo>
                      <a:pt x="372" y="316"/>
                    </a:lnTo>
                    <a:lnTo>
                      <a:pt x="371" y="311"/>
                    </a:lnTo>
                    <a:lnTo>
                      <a:pt x="369" y="307"/>
                    </a:lnTo>
                    <a:lnTo>
                      <a:pt x="366" y="304"/>
                    </a:lnTo>
                    <a:lnTo>
                      <a:pt x="362" y="299"/>
                    </a:lnTo>
                    <a:lnTo>
                      <a:pt x="355" y="292"/>
                    </a:lnTo>
                    <a:lnTo>
                      <a:pt x="346" y="287"/>
                    </a:lnTo>
                    <a:lnTo>
                      <a:pt x="338" y="286"/>
                    </a:lnTo>
                    <a:lnTo>
                      <a:pt x="341" y="280"/>
                    </a:lnTo>
                    <a:lnTo>
                      <a:pt x="347" y="274"/>
                    </a:lnTo>
                    <a:lnTo>
                      <a:pt x="354" y="271"/>
                    </a:lnTo>
                    <a:lnTo>
                      <a:pt x="360" y="272"/>
                    </a:lnTo>
                    <a:lnTo>
                      <a:pt x="361" y="267"/>
                    </a:lnTo>
                    <a:lnTo>
                      <a:pt x="361" y="261"/>
                    </a:lnTo>
                    <a:lnTo>
                      <a:pt x="361" y="255"/>
                    </a:lnTo>
                    <a:lnTo>
                      <a:pt x="358" y="248"/>
                    </a:lnTo>
                    <a:lnTo>
                      <a:pt x="354" y="243"/>
                    </a:lnTo>
                    <a:lnTo>
                      <a:pt x="346" y="241"/>
                    </a:lnTo>
                    <a:lnTo>
                      <a:pt x="333" y="242"/>
                    </a:lnTo>
                    <a:lnTo>
                      <a:pt x="316" y="248"/>
                    </a:lnTo>
                    <a:lnTo>
                      <a:pt x="318" y="241"/>
                    </a:lnTo>
                    <a:lnTo>
                      <a:pt x="323" y="233"/>
                    </a:lnTo>
                    <a:lnTo>
                      <a:pt x="332" y="227"/>
                    </a:lnTo>
                    <a:lnTo>
                      <a:pt x="343" y="228"/>
                    </a:lnTo>
                    <a:lnTo>
                      <a:pt x="341" y="222"/>
                    </a:lnTo>
                    <a:lnTo>
                      <a:pt x="335" y="218"/>
                    </a:lnTo>
                    <a:lnTo>
                      <a:pt x="327" y="214"/>
                    </a:lnTo>
                    <a:lnTo>
                      <a:pt x="318" y="213"/>
                    </a:lnTo>
                    <a:lnTo>
                      <a:pt x="309" y="215"/>
                    </a:lnTo>
                    <a:lnTo>
                      <a:pt x="301" y="222"/>
                    </a:lnTo>
                    <a:lnTo>
                      <a:pt x="294" y="233"/>
                    </a:lnTo>
                    <a:lnTo>
                      <a:pt x="292" y="250"/>
                    </a:lnTo>
                    <a:lnTo>
                      <a:pt x="285" y="246"/>
                    </a:lnTo>
                    <a:lnTo>
                      <a:pt x="277" y="244"/>
                    </a:lnTo>
                    <a:lnTo>
                      <a:pt x="269" y="243"/>
                    </a:lnTo>
                    <a:lnTo>
                      <a:pt x="261" y="243"/>
                    </a:lnTo>
                    <a:lnTo>
                      <a:pt x="251" y="245"/>
                    </a:lnTo>
                    <a:lnTo>
                      <a:pt x="242" y="250"/>
                    </a:lnTo>
                    <a:lnTo>
                      <a:pt x="233" y="257"/>
                    </a:lnTo>
                    <a:lnTo>
                      <a:pt x="223" y="266"/>
                    </a:lnTo>
                    <a:lnTo>
                      <a:pt x="232" y="267"/>
                    </a:lnTo>
                    <a:lnTo>
                      <a:pt x="238" y="271"/>
                    </a:lnTo>
                    <a:lnTo>
                      <a:pt x="240" y="274"/>
                    </a:lnTo>
                    <a:lnTo>
                      <a:pt x="241" y="275"/>
                    </a:lnTo>
                    <a:lnTo>
                      <a:pt x="234" y="278"/>
                    </a:lnTo>
                    <a:lnTo>
                      <a:pt x="225" y="281"/>
                    </a:lnTo>
                    <a:lnTo>
                      <a:pt x="215" y="286"/>
                    </a:lnTo>
                    <a:lnTo>
                      <a:pt x="205" y="294"/>
                    </a:lnTo>
                    <a:lnTo>
                      <a:pt x="196" y="303"/>
                    </a:lnTo>
                    <a:lnTo>
                      <a:pt x="189" y="317"/>
                    </a:lnTo>
                    <a:lnTo>
                      <a:pt x="186" y="333"/>
                    </a:lnTo>
                    <a:lnTo>
                      <a:pt x="186" y="354"/>
                    </a:lnTo>
                    <a:lnTo>
                      <a:pt x="190" y="351"/>
                    </a:lnTo>
                    <a:lnTo>
                      <a:pt x="197" y="351"/>
                    </a:lnTo>
                    <a:lnTo>
                      <a:pt x="203" y="352"/>
                    </a:lnTo>
                    <a:lnTo>
                      <a:pt x="205" y="352"/>
                    </a:lnTo>
                    <a:lnTo>
                      <a:pt x="200" y="357"/>
                    </a:lnTo>
                    <a:lnTo>
                      <a:pt x="197" y="363"/>
                    </a:lnTo>
                    <a:lnTo>
                      <a:pt x="197" y="368"/>
                    </a:lnTo>
                    <a:lnTo>
                      <a:pt x="198" y="375"/>
                    </a:lnTo>
                    <a:lnTo>
                      <a:pt x="204" y="373"/>
                    </a:lnTo>
                    <a:lnTo>
                      <a:pt x="211" y="372"/>
                    </a:lnTo>
                    <a:lnTo>
                      <a:pt x="217" y="374"/>
                    </a:lnTo>
                    <a:lnTo>
                      <a:pt x="220" y="377"/>
                    </a:lnTo>
                    <a:lnTo>
                      <a:pt x="225" y="381"/>
                    </a:lnTo>
                    <a:lnTo>
                      <a:pt x="231" y="386"/>
                    </a:lnTo>
                    <a:lnTo>
                      <a:pt x="238" y="389"/>
                    </a:lnTo>
                    <a:lnTo>
                      <a:pt x="240" y="390"/>
                    </a:lnTo>
                    <a:lnTo>
                      <a:pt x="235" y="394"/>
                    </a:lnTo>
                    <a:lnTo>
                      <a:pt x="235" y="401"/>
                    </a:lnTo>
                    <a:lnTo>
                      <a:pt x="241" y="410"/>
                    </a:lnTo>
                    <a:lnTo>
                      <a:pt x="253" y="419"/>
                    </a:lnTo>
                    <a:lnTo>
                      <a:pt x="265" y="424"/>
                    </a:lnTo>
                    <a:lnTo>
                      <a:pt x="273" y="424"/>
                    </a:lnTo>
                    <a:lnTo>
                      <a:pt x="278" y="423"/>
                    </a:lnTo>
                    <a:lnTo>
                      <a:pt x="279" y="421"/>
                    </a:lnTo>
                    <a:lnTo>
                      <a:pt x="281" y="431"/>
                    </a:lnTo>
                    <a:lnTo>
                      <a:pt x="284" y="444"/>
                    </a:lnTo>
                    <a:lnTo>
                      <a:pt x="284" y="458"/>
                    </a:lnTo>
                    <a:lnTo>
                      <a:pt x="282" y="469"/>
                    </a:lnTo>
                    <a:lnTo>
                      <a:pt x="279" y="472"/>
                    </a:lnTo>
                    <a:lnTo>
                      <a:pt x="272" y="477"/>
                    </a:lnTo>
                    <a:lnTo>
                      <a:pt x="262" y="480"/>
                    </a:lnTo>
                    <a:lnTo>
                      <a:pt x="251" y="482"/>
                    </a:lnTo>
                    <a:lnTo>
                      <a:pt x="240" y="485"/>
                    </a:lnTo>
                    <a:lnTo>
                      <a:pt x="228" y="487"/>
                    </a:lnTo>
                    <a:lnTo>
                      <a:pt x="219" y="487"/>
                    </a:lnTo>
                    <a:lnTo>
                      <a:pt x="212" y="486"/>
                    </a:lnTo>
                    <a:lnTo>
                      <a:pt x="206" y="485"/>
                    </a:lnTo>
                    <a:lnTo>
                      <a:pt x="201" y="484"/>
                    </a:lnTo>
                    <a:lnTo>
                      <a:pt x="195" y="482"/>
                    </a:lnTo>
                    <a:lnTo>
                      <a:pt x="190" y="482"/>
                    </a:lnTo>
                    <a:lnTo>
                      <a:pt x="186" y="482"/>
                    </a:lnTo>
                    <a:lnTo>
                      <a:pt x="182" y="482"/>
                    </a:lnTo>
                    <a:lnTo>
                      <a:pt x="179" y="484"/>
                    </a:lnTo>
                    <a:lnTo>
                      <a:pt x="178" y="485"/>
                    </a:lnTo>
                    <a:lnTo>
                      <a:pt x="174" y="481"/>
                    </a:lnTo>
                    <a:lnTo>
                      <a:pt x="170" y="477"/>
                    </a:lnTo>
                    <a:lnTo>
                      <a:pt x="164" y="471"/>
                    </a:lnTo>
                    <a:lnTo>
                      <a:pt x="156" y="463"/>
                    </a:lnTo>
                    <a:lnTo>
                      <a:pt x="149" y="455"/>
                    </a:lnTo>
                    <a:lnTo>
                      <a:pt x="141" y="446"/>
                    </a:lnTo>
                    <a:lnTo>
                      <a:pt x="134" y="435"/>
                    </a:lnTo>
                    <a:lnTo>
                      <a:pt x="127" y="424"/>
                    </a:lnTo>
                    <a:lnTo>
                      <a:pt x="121" y="425"/>
                    </a:lnTo>
                    <a:lnTo>
                      <a:pt x="114" y="426"/>
                    </a:lnTo>
                    <a:lnTo>
                      <a:pt x="107" y="428"/>
                    </a:lnTo>
                    <a:lnTo>
                      <a:pt x="103" y="431"/>
                    </a:lnTo>
                    <a:lnTo>
                      <a:pt x="99" y="419"/>
                    </a:lnTo>
                    <a:lnTo>
                      <a:pt x="91" y="402"/>
                    </a:lnTo>
                    <a:lnTo>
                      <a:pt x="83" y="387"/>
                    </a:lnTo>
                    <a:lnTo>
                      <a:pt x="78" y="378"/>
                    </a:lnTo>
                    <a:lnTo>
                      <a:pt x="84" y="371"/>
                    </a:lnTo>
                    <a:lnTo>
                      <a:pt x="91" y="360"/>
                    </a:lnTo>
                    <a:lnTo>
                      <a:pt x="98" y="348"/>
                    </a:lnTo>
                    <a:lnTo>
                      <a:pt x="105" y="334"/>
                    </a:lnTo>
                    <a:lnTo>
                      <a:pt x="111" y="320"/>
                    </a:lnTo>
                    <a:lnTo>
                      <a:pt x="117" y="306"/>
                    </a:lnTo>
                    <a:lnTo>
                      <a:pt x="120" y="295"/>
                    </a:lnTo>
                    <a:lnTo>
                      <a:pt x="122" y="284"/>
                    </a:lnTo>
                    <a:lnTo>
                      <a:pt x="126" y="260"/>
                    </a:lnTo>
                    <a:lnTo>
                      <a:pt x="133" y="231"/>
                    </a:lnTo>
                    <a:lnTo>
                      <a:pt x="140" y="206"/>
                    </a:lnTo>
                    <a:lnTo>
                      <a:pt x="145" y="193"/>
                    </a:lnTo>
                    <a:lnTo>
                      <a:pt x="152" y="188"/>
                    </a:lnTo>
                    <a:lnTo>
                      <a:pt x="162" y="179"/>
                    </a:lnTo>
                    <a:lnTo>
                      <a:pt x="171" y="167"/>
                    </a:lnTo>
                    <a:lnTo>
                      <a:pt x="175" y="156"/>
                    </a:lnTo>
                    <a:lnTo>
                      <a:pt x="178" y="151"/>
                    </a:lnTo>
                    <a:lnTo>
                      <a:pt x="182" y="146"/>
                    </a:lnTo>
                    <a:lnTo>
                      <a:pt x="188" y="144"/>
                    </a:lnTo>
                    <a:lnTo>
                      <a:pt x="195" y="142"/>
                    </a:lnTo>
                    <a:lnTo>
                      <a:pt x="202" y="141"/>
                    </a:lnTo>
                    <a:lnTo>
                      <a:pt x="208" y="139"/>
                    </a:lnTo>
                    <a:lnTo>
                      <a:pt x="213" y="141"/>
                    </a:lnTo>
                    <a:lnTo>
                      <a:pt x="218" y="142"/>
                    </a:lnTo>
                    <a:lnTo>
                      <a:pt x="224" y="142"/>
                    </a:lnTo>
                    <a:lnTo>
                      <a:pt x="225" y="136"/>
                    </a:lnTo>
                    <a:lnTo>
                      <a:pt x="225" y="128"/>
                    </a:lnTo>
                    <a:lnTo>
                      <a:pt x="221" y="121"/>
                    </a:lnTo>
                    <a:lnTo>
                      <a:pt x="218" y="119"/>
                    </a:lnTo>
                    <a:lnTo>
                      <a:pt x="215" y="116"/>
                    </a:lnTo>
                    <a:lnTo>
                      <a:pt x="209" y="115"/>
                    </a:lnTo>
                    <a:lnTo>
                      <a:pt x="204" y="114"/>
                    </a:lnTo>
                    <a:lnTo>
                      <a:pt x="198" y="114"/>
                    </a:lnTo>
                    <a:lnTo>
                      <a:pt x="193" y="115"/>
                    </a:lnTo>
                    <a:lnTo>
                      <a:pt x="188" y="116"/>
                    </a:lnTo>
                    <a:lnTo>
                      <a:pt x="183" y="119"/>
                    </a:lnTo>
                    <a:lnTo>
                      <a:pt x="175" y="122"/>
                    </a:lnTo>
                    <a:lnTo>
                      <a:pt x="166" y="121"/>
                    </a:lnTo>
                    <a:lnTo>
                      <a:pt x="159" y="118"/>
                    </a:lnTo>
                    <a:lnTo>
                      <a:pt x="155" y="113"/>
                    </a:lnTo>
                    <a:lnTo>
                      <a:pt x="152" y="104"/>
                    </a:lnTo>
                    <a:lnTo>
                      <a:pt x="151" y="93"/>
                    </a:lnTo>
                    <a:lnTo>
                      <a:pt x="150" y="84"/>
                    </a:lnTo>
                    <a:lnTo>
                      <a:pt x="150" y="81"/>
                    </a:lnTo>
                    <a:lnTo>
                      <a:pt x="157" y="80"/>
                    </a:lnTo>
                    <a:lnTo>
                      <a:pt x="165" y="78"/>
                    </a:lnTo>
                    <a:lnTo>
                      <a:pt x="174" y="76"/>
                    </a:lnTo>
                    <a:lnTo>
                      <a:pt x="183" y="73"/>
                    </a:lnTo>
                    <a:lnTo>
                      <a:pt x="193" y="70"/>
                    </a:lnTo>
                    <a:lnTo>
                      <a:pt x="201" y="66"/>
                    </a:lnTo>
                    <a:lnTo>
                      <a:pt x="206" y="62"/>
                    </a:lnTo>
                    <a:lnTo>
                      <a:pt x="210" y="58"/>
                    </a:lnTo>
                    <a:lnTo>
                      <a:pt x="212" y="50"/>
                    </a:lnTo>
                    <a:lnTo>
                      <a:pt x="209" y="45"/>
                    </a:lnTo>
                    <a:lnTo>
                      <a:pt x="203" y="45"/>
                    </a:lnTo>
                    <a:lnTo>
                      <a:pt x="196" y="47"/>
                    </a:lnTo>
                    <a:lnTo>
                      <a:pt x="187" y="50"/>
                    </a:lnTo>
                    <a:lnTo>
                      <a:pt x="178" y="51"/>
                    </a:lnTo>
                    <a:lnTo>
                      <a:pt x="171" y="52"/>
                    </a:lnTo>
                    <a:lnTo>
                      <a:pt x="167" y="52"/>
                    </a:lnTo>
                    <a:lnTo>
                      <a:pt x="173" y="48"/>
                    </a:lnTo>
                    <a:lnTo>
                      <a:pt x="180" y="44"/>
                    </a:lnTo>
                    <a:lnTo>
                      <a:pt x="185" y="40"/>
                    </a:lnTo>
                    <a:lnTo>
                      <a:pt x="190" y="35"/>
                    </a:lnTo>
                    <a:lnTo>
                      <a:pt x="194" y="30"/>
                    </a:lnTo>
                    <a:lnTo>
                      <a:pt x="197" y="25"/>
                    </a:lnTo>
                    <a:lnTo>
                      <a:pt x="200" y="20"/>
                    </a:lnTo>
                    <a:lnTo>
                      <a:pt x="202" y="15"/>
                    </a:lnTo>
                    <a:lnTo>
                      <a:pt x="202" y="6"/>
                    </a:lnTo>
                    <a:lnTo>
                      <a:pt x="197" y="0"/>
                    </a:lnTo>
                    <a:lnTo>
                      <a:pt x="192" y="0"/>
                    </a:lnTo>
                    <a:lnTo>
                      <a:pt x="183" y="7"/>
                    </a:lnTo>
                    <a:lnTo>
                      <a:pt x="179" y="13"/>
                    </a:lnTo>
                    <a:lnTo>
                      <a:pt x="173" y="19"/>
                    </a:lnTo>
                    <a:lnTo>
                      <a:pt x="167" y="23"/>
                    </a:lnTo>
                    <a:lnTo>
                      <a:pt x="160" y="28"/>
                    </a:lnTo>
                    <a:lnTo>
                      <a:pt x="154" y="31"/>
                    </a:lnTo>
                    <a:lnTo>
                      <a:pt x="148" y="35"/>
                    </a:lnTo>
                    <a:lnTo>
                      <a:pt x="143" y="37"/>
                    </a:lnTo>
                    <a:lnTo>
                      <a:pt x="140" y="38"/>
                    </a:lnTo>
                    <a:lnTo>
                      <a:pt x="132" y="44"/>
                    </a:lnTo>
                    <a:lnTo>
                      <a:pt x="122" y="53"/>
                    </a:lnTo>
                    <a:lnTo>
                      <a:pt x="113" y="63"/>
                    </a:lnTo>
                    <a:lnTo>
                      <a:pt x="110" y="74"/>
                    </a:lnTo>
                    <a:lnTo>
                      <a:pt x="109" y="90"/>
                    </a:lnTo>
                    <a:lnTo>
                      <a:pt x="107" y="116"/>
                    </a:lnTo>
                    <a:lnTo>
                      <a:pt x="107" y="144"/>
                    </a:lnTo>
                    <a:lnTo>
                      <a:pt x="109" y="164"/>
                    </a:lnTo>
                    <a:lnTo>
                      <a:pt x="109" y="173"/>
                    </a:lnTo>
                    <a:lnTo>
                      <a:pt x="106" y="182"/>
                    </a:lnTo>
                    <a:lnTo>
                      <a:pt x="102" y="191"/>
                    </a:lnTo>
                    <a:lnTo>
                      <a:pt x="97" y="199"/>
                    </a:lnTo>
                    <a:lnTo>
                      <a:pt x="90" y="207"/>
                    </a:lnTo>
                    <a:lnTo>
                      <a:pt x="78" y="221"/>
                    </a:lnTo>
                    <a:lnTo>
                      <a:pt x="64" y="240"/>
                    </a:lnTo>
                    <a:lnTo>
                      <a:pt x="48" y="260"/>
                    </a:lnTo>
                    <a:lnTo>
                      <a:pt x="33" y="283"/>
                    </a:lnTo>
                    <a:lnTo>
                      <a:pt x="19" y="305"/>
                    </a:lnTo>
                    <a:lnTo>
                      <a:pt x="10" y="327"/>
                    </a:lnTo>
                    <a:lnTo>
                      <a:pt x="5" y="347"/>
                    </a:lnTo>
                    <a:lnTo>
                      <a:pt x="0" y="356"/>
                    </a:lnTo>
                    <a:lnTo>
                      <a:pt x="0" y="366"/>
                    </a:lnTo>
                    <a:lnTo>
                      <a:pt x="2" y="378"/>
                    </a:lnTo>
                    <a:lnTo>
                      <a:pt x="6" y="387"/>
                    </a:lnTo>
                    <a:lnTo>
                      <a:pt x="5" y="396"/>
                    </a:lnTo>
                    <a:lnTo>
                      <a:pt x="6" y="408"/>
                    </a:lnTo>
                    <a:lnTo>
                      <a:pt x="9" y="423"/>
                    </a:lnTo>
                    <a:lnTo>
                      <a:pt x="13" y="438"/>
                    </a:lnTo>
                    <a:lnTo>
                      <a:pt x="18" y="454"/>
                    </a:lnTo>
                    <a:lnTo>
                      <a:pt x="23" y="470"/>
                    </a:lnTo>
                    <a:lnTo>
                      <a:pt x="30" y="485"/>
                    </a:lnTo>
                    <a:lnTo>
                      <a:pt x="37" y="499"/>
                    </a:lnTo>
                    <a:lnTo>
                      <a:pt x="33" y="507"/>
                    </a:lnTo>
                    <a:lnTo>
                      <a:pt x="29" y="515"/>
                    </a:lnTo>
                    <a:lnTo>
                      <a:pt x="27" y="522"/>
                    </a:lnTo>
                    <a:lnTo>
                      <a:pt x="26" y="524"/>
                    </a:lnTo>
                    <a:lnTo>
                      <a:pt x="34" y="530"/>
                    </a:lnTo>
                    <a:lnTo>
                      <a:pt x="42" y="538"/>
                    </a:lnTo>
                    <a:lnTo>
                      <a:pt x="50" y="547"/>
                    </a:lnTo>
                    <a:lnTo>
                      <a:pt x="56" y="557"/>
                    </a:lnTo>
                    <a:lnTo>
                      <a:pt x="63" y="566"/>
                    </a:lnTo>
                    <a:lnTo>
                      <a:pt x="67" y="576"/>
                    </a:lnTo>
                    <a:lnTo>
                      <a:pt x="72" y="584"/>
                    </a:lnTo>
                    <a:lnTo>
                      <a:pt x="75" y="591"/>
                    </a:lnTo>
                    <a:lnTo>
                      <a:pt x="81" y="598"/>
                    </a:lnTo>
                    <a:lnTo>
                      <a:pt x="90" y="608"/>
                    </a:lnTo>
                    <a:lnTo>
                      <a:pt x="102" y="618"/>
                    </a:lnTo>
                    <a:lnTo>
                      <a:pt x="114" y="630"/>
                    </a:lnTo>
                    <a:lnTo>
                      <a:pt x="127" y="641"/>
                    </a:lnTo>
                    <a:lnTo>
                      <a:pt x="139" y="651"/>
                    </a:lnTo>
                    <a:lnTo>
                      <a:pt x="149" y="657"/>
                    </a:lnTo>
                    <a:lnTo>
                      <a:pt x="156" y="662"/>
                    </a:lnTo>
                    <a:lnTo>
                      <a:pt x="157" y="676"/>
                    </a:lnTo>
                    <a:lnTo>
                      <a:pt x="160" y="695"/>
                    </a:lnTo>
                    <a:lnTo>
                      <a:pt x="167" y="720"/>
                    </a:lnTo>
                    <a:lnTo>
                      <a:pt x="175" y="746"/>
                    </a:lnTo>
                    <a:lnTo>
                      <a:pt x="183" y="771"/>
                    </a:lnTo>
                    <a:lnTo>
                      <a:pt x="192" y="793"/>
                    </a:lnTo>
                    <a:lnTo>
                      <a:pt x="200" y="811"/>
                    </a:lnTo>
                    <a:lnTo>
                      <a:pt x="205" y="820"/>
                    </a:lnTo>
                    <a:lnTo>
                      <a:pt x="212" y="814"/>
                    </a:lnTo>
                    <a:lnTo>
                      <a:pt x="224" y="808"/>
                    </a:lnTo>
                    <a:lnTo>
                      <a:pt x="233" y="804"/>
                    </a:lnTo>
                    <a:lnTo>
                      <a:pt x="238" y="802"/>
                    </a:lnTo>
                    <a:lnTo>
                      <a:pt x="241" y="814"/>
                    </a:lnTo>
                    <a:lnTo>
                      <a:pt x="247" y="821"/>
                    </a:lnTo>
                    <a:lnTo>
                      <a:pt x="250" y="825"/>
                    </a:lnTo>
                    <a:lnTo>
                      <a:pt x="253" y="827"/>
                    </a:lnTo>
                    <a:lnTo>
                      <a:pt x="243" y="829"/>
                    </a:lnTo>
                    <a:lnTo>
                      <a:pt x="242" y="837"/>
                    </a:lnTo>
                    <a:lnTo>
                      <a:pt x="242" y="845"/>
                    </a:lnTo>
                    <a:lnTo>
                      <a:pt x="243" y="852"/>
                    </a:lnTo>
                    <a:lnTo>
                      <a:pt x="247" y="858"/>
                    </a:lnTo>
                    <a:lnTo>
                      <a:pt x="240" y="865"/>
                    </a:lnTo>
                    <a:lnTo>
                      <a:pt x="233" y="873"/>
                    </a:lnTo>
                    <a:lnTo>
                      <a:pt x="228" y="882"/>
                    </a:lnTo>
                    <a:lnTo>
                      <a:pt x="227" y="895"/>
                    </a:lnTo>
                    <a:lnTo>
                      <a:pt x="227" y="910"/>
                    </a:lnTo>
                    <a:lnTo>
                      <a:pt x="232" y="927"/>
                    </a:lnTo>
                    <a:lnTo>
                      <a:pt x="239" y="949"/>
                    </a:lnTo>
                    <a:lnTo>
                      <a:pt x="251" y="974"/>
                    </a:lnTo>
                    <a:lnTo>
                      <a:pt x="254" y="1000"/>
                    </a:lnTo>
                    <a:lnTo>
                      <a:pt x="258" y="1040"/>
                    </a:lnTo>
                    <a:lnTo>
                      <a:pt x="266" y="1079"/>
                    </a:lnTo>
                    <a:lnTo>
                      <a:pt x="277" y="1106"/>
                    </a:lnTo>
                    <a:lnTo>
                      <a:pt x="281" y="1102"/>
                    </a:lnTo>
                    <a:lnTo>
                      <a:pt x="286" y="1097"/>
                    </a:lnTo>
                    <a:lnTo>
                      <a:pt x="291" y="1094"/>
                    </a:lnTo>
                    <a:lnTo>
                      <a:pt x="292" y="1093"/>
                    </a:lnTo>
                    <a:lnTo>
                      <a:pt x="299" y="1104"/>
                    </a:lnTo>
                    <a:lnTo>
                      <a:pt x="303" y="1111"/>
                    </a:lnTo>
                    <a:lnTo>
                      <a:pt x="307" y="1117"/>
                    </a:lnTo>
                    <a:lnTo>
                      <a:pt x="312" y="1121"/>
                    </a:lnTo>
                    <a:lnTo>
                      <a:pt x="319" y="1129"/>
                    </a:lnTo>
                    <a:lnTo>
                      <a:pt x="324" y="1142"/>
                    </a:lnTo>
                    <a:lnTo>
                      <a:pt x="324" y="1155"/>
                    </a:lnTo>
                    <a:lnTo>
                      <a:pt x="318" y="1164"/>
                    </a:lnTo>
                    <a:lnTo>
                      <a:pt x="312" y="1169"/>
                    </a:lnTo>
                    <a:lnTo>
                      <a:pt x="305" y="1174"/>
                    </a:lnTo>
                    <a:lnTo>
                      <a:pt x="297" y="1181"/>
                    </a:lnTo>
                    <a:lnTo>
                      <a:pt x="288" y="1190"/>
                    </a:lnTo>
                    <a:lnTo>
                      <a:pt x="280" y="1201"/>
                    </a:lnTo>
                    <a:lnTo>
                      <a:pt x="272" y="1213"/>
                    </a:lnTo>
                    <a:lnTo>
                      <a:pt x="266" y="1227"/>
                    </a:lnTo>
                    <a:lnTo>
                      <a:pt x="263" y="1242"/>
                    </a:lnTo>
                    <a:lnTo>
                      <a:pt x="261" y="1278"/>
                    </a:lnTo>
                    <a:lnTo>
                      <a:pt x="261" y="1319"/>
                    </a:lnTo>
                    <a:lnTo>
                      <a:pt x="263" y="1368"/>
                    </a:lnTo>
                    <a:lnTo>
                      <a:pt x="264" y="1422"/>
                    </a:lnTo>
                    <a:lnTo>
                      <a:pt x="251" y="1424"/>
                    </a:lnTo>
                    <a:lnTo>
                      <a:pt x="243" y="1433"/>
                    </a:lnTo>
                    <a:lnTo>
                      <a:pt x="241" y="1449"/>
                    </a:lnTo>
                    <a:lnTo>
                      <a:pt x="248" y="1476"/>
                    </a:lnTo>
                    <a:lnTo>
                      <a:pt x="243" y="1479"/>
                    </a:lnTo>
                    <a:lnTo>
                      <a:pt x="238" y="1483"/>
                    </a:lnTo>
                    <a:lnTo>
                      <a:pt x="232" y="1487"/>
                    </a:lnTo>
                    <a:lnTo>
                      <a:pt x="226" y="1493"/>
                    </a:lnTo>
                    <a:lnTo>
                      <a:pt x="221" y="1500"/>
                    </a:lnTo>
                    <a:lnTo>
                      <a:pt x="218" y="1508"/>
                    </a:lnTo>
                    <a:lnTo>
                      <a:pt x="217" y="1519"/>
                    </a:lnTo>
                    <a:lnTo>
                      <a:pt x="218" y="1531"/>
                    </a:lnTo>
                    <a:lnTo>
                      <a:pt x="223" y="1537"/>
                    </a:lnTo>
                    <a:lnTo>
                      <a:pt x="228" y="1543"/>
                    </a:lnTo>
                    <a:lnTo>
                      <a:pt x="235" y="1548"/>
                    </a:lnTo>
                    <a:lnTo>
                      <a:pt x="243" y="1553"/>
                    </a:lnTo>
                    <a:lnTo>
                      <a:pt x="250" y="1559"/>
                    </a:lnTo>
                    <a:lnTo>
                      <a:pt x="257" y="1563"/>
                    </a:lnTo>
                    <a:lnTo>
                      <a:pt x="262" y="1568"/>
                    </a:lnTo>
                    <a:lnTo>
                      <a:pt x="265" y="1571"/>
                    </a:lnTo>
                    <a:lnTo>
                      <a:pt x="270" y="1576"/>
                    </a:lnTo>
                    <a:lnTo>
                      <a:pt x="279" y="1581"/>
                    </a:lnTo>
                    <a:lnTo>
                      <a:pt x="293" y="1586"/>
                    </a:lnTo>
                    <a:lnTo>
                      <a:pt x="309" y="1591"/>
                    </a:lnTo>
                    <a:lnTo>
                      <a:pt x="326" y="1597"/>
                    </a:lnTo>
                    <a:lnTo>
                      <a:pt x="345" y="1600"/>
                    </a:lnTo>
                    <a:lnTo>
                      <a:pt x="362" y="1601"/>
                    </a:lnTo>
                    <a:lnTo>
                      <a:pt x="378" y="1601"/>
                    </a:lnTo>
                    <a:lnTo>
                      <a:pt x="391" y="1598"/>
                    </a:lnTo>
                    <a:lnTo>
                      <a:pt x="400" y="1592"/>
                    </a:lnTo>
                    <a:lnTo>
                      <a:pt x="404" y="1584"/>
                    </a:lnTo>
                    <a:lnTo>
                      <a:pt x="407" y="1575"/>
                    </a:lnTo>
                    <a:lnTo>
                      <a:pt x="404" y="1566"/>
                    </a:lnTo>
                    <a:lnTo>
                      <a:pt x="401" y="1558"/>
                    </a:lnTo>
                    <a:lnTo>
                      <a:pt x="394" y="1551"/>
                    </a:lnTo>
                    <a:lnTo>
                      <a:pt x="385" y="1545"/>
                    </a:lnTo>
                    <a:lnTo>
                      <a:pt x="376" y="1542"/>
                    </a:lnTo>
                    <a:lnTo>
                      <a:pt x="370" y="1539"/>
                    </a:lnTo>
                    <a:lnTo>
                      <a:pt x="364" y="1538"/>
                    </a:lnTo>
                    <a:lnTo>
                      <a:pt x="361" y="1537"/>
                    </a:lnTo>
                    <a:lnTo>
                      <a:pt x="357" y="1537"/>
                    </a:lnTo>
                    <a:lnTo>
                      <a:pt x="355" y="1536"/>
                    </a:lnTo>
                    <a:lnTo>
                      <a:pt x="353" y="1535"/>
                    </a:lnTo>
                    <a:lnTo>
                      <a:pt x="349" y="1532"/>
                    </a:lnTo>
                    <a:lnTo>
                      <a:pt x="341" y="1524"/>
                    </a:lnTo>
                    <a:lnTo>
                      <a:pt x="334" y="1513"/>
                    </a:lnTo>
                    <a:lnTo>
                      <a:pt x="327" y="1504"/>
                    </a:lnTo>
                    <a:lnTo>
                      <a:pt x="322" y="1498"/>
                    </a:lnTo>
                    <a:lnTo>
                      <a:pt x="326" y="1487"/>
                    </a:lnTo>
                    <a:lnTo>
                      <a:pt x="332" y="1485"/>
                    </a:lnTo>
                    <a:lnTo>
                      <a:pt x="337" y="1482"/>
                    </a:lnTo>
                    <a:lnTo>
                      <a:pt x="338" y="1471"/>
                    </a:lnTo>
                    <a:lnTo>
                      <a:pt x="335" y="1456"/>
                    </a:lnTo>
                    <a:lnTo>
                      <a:pt x="328" y="1445"/>
                    </a:lnTo>
                    <a:lnTo>
                      <a:pt x="322" y="1438"/>
                    </a:lnTo>
                    <a:lnTo>
                      <a:pt x="312" y="1433"/>
                    </a:lnTo>
                    <a:lnTo>
                      <a:pt x="314" y="1420"/>
                    </a:lnTo>
                    <a:lnTo>
                      <a:pt x="317" y="1400"/>
                    </a:lnTo>
                    <a:lnTo>
                      <a:pt x="322" y="1377"/>
                    </a:lnTo>
                    <a:lnTo>
                      <a:pt x="327" y="1352"/>
                    </a:lnTo>
                    <a:lnTo>
                      <a:pt x="334" y="1326"/>
                    </a:lnTo>
                    <a:lnTo>
                      <a:pt x="342" y="1303"/>
                    </a:lnTo>
                    <a:lnTo>
                      <a:pt x="350" y="1283"/>
                    </a:lnTo>
                    <a:lnTo>
                      <a:pt x="358" y="1266"/>
                    </a:lnTo>
                    <a:lnTo>
                      <a:pt x="365" y="1254"/>
                    </a:lnTo>
                    <a:lnTo>
                      <a:pt x="372" y="1241"/>
                    </a:lnTo>
                    <a:lnTo>
                      <a:pt x="379" y="1228"/>
                    </a:lnTo>
                    <a:lnTo>
                      <a:pt x="385" y="1218"/>
                    </a:lnTo>
                    <a:lnTo>
                      <a:pt x="391" y="1208"/>
                    </a:lnTo>
                    <a:lnTo>
                      <a:pt x="396" y="1201"/>
                    </a:lnTo>
                    <a:lnTo>
                      <a:pt x="401" y="1195"/>
                    </a:lnTo>
                    <a:lnTo>
                      <a:pt x="407" y="1192"/>
                    </a:lnTo>
                    <a:lnTo>
                      <a:pt x="413" y="1188"/>
                    </a:lnTo>
                    <a:lnTo>
                      <a:pt x="418" y="1180"/>
                    </a:lnTo>
                    <a:lnTo>
                      <a:pt x="423" y="1171"/>
                    </a:lnTo>
                    <a:lnTo>
                      <a:pt x="427" y="1160"/>
                    </a:lnTo>
                    <a:lnTo>
                      <a:pt x="430" y="1149"/>
                    </a:lnTo>
                    <a:lnTo>
                      <a:pt x="431" y="1137"/>
                    </a:lnTo>
                    <a:lnTo>
                      <a:pt x="429" y="1127"/>
                    </a:lnTo>
                    <a:lnTo>
                      <a:pt x="424" y="1119"/>
                    </a:lnTo>
                    <a:lnTo>
                      <a:pt x="421" y="1102"/>
                    </a:lnTo>
                    <a:lnTo>
                      <a:pt x="418" y="1085"/>
                    </a:lnTo>
                    <a:lnTo>
                      <a:pt x="416" y="1070"/>
                    </a:lnTo>
                    <a:lnTo>
                      <a:pt x="415" y="1064"/>
                    </a:lnTo>
                    <a:close/>
                  </a:path>
                </a:pathLst>
              </a:custGeom>
              <a:solidFill>
                <a:srgbClr val="CCE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392" name="Line 8"/>
              <p:cNvSpPr>
                <a:spLocks noChangeShapeType="1"/>
              </p:cNvSpPr>
              <p:nvPr/>
            </p:nvSpPr>
            <p:spPr bwMode="auto">
              <a:xfrm>
                <a:off x="1776" y="3216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93" name="Line 9"/>
              <p:cNvSpPr>
                <a:spLocks noChangeShapeType="1"/>
              </p:cNvSpPr>
              <p:nvPr/>
            </p:nvSpPr>
            <p:spPr bwMode="auto">
              <a:xfrm>
                <a:off x="1680" y="3216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94" name="Line 10"/>
              <p:cNvSpPr>
                <a:spLocks noChangeShapeType="1"/>
              </p:cNvSpPr>
              <p:nvPr/>
            </p:nvSpPr>
            <p:spPr bwMode="auto">
              <a:xfrm>
                <a:off x="1680" y="3360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95" name="Line 11"/>
              <p:cNvSpPr>
                <a:spLocks noChangeShapeType="1"/>
              </p:cNvSpPr>
              <p:nvPr/>
            </p:nvSpPr>
            <p:spPr bwMode="auto">
              <a:xfrm flipH="1">
                <a:off x="1728" y="3360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96" name="Line 12"/>
              <p:cNvSpPr>
                <a:spLocks noChangeShapeType="1"/>
              </p:cNvSpPr>
              <p:nvPr/>
            </p:nvSpPr>
            <p:spPr bwMode="auto">
              <a:xfrm>
                <a:off x="168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" name="Group 13"/>
            <p:cNvGrpSpPr>
              <a:grpSpLocks/>
            </p:cNvGrpSpPr>
            <p:nvPr/>
          </p:nvGrpSpPr>
          <p:grpSpPr bwMode="auto">
            <a:xfrm rot="-3444175">
              <a:off x="786" y="2040"/>
              <a:ext cx="365" cy="801"/>
              <a:chOff x="1536" y="2976"/>
              <a:chExt cx="365" cy="801"/>
            </a:xfrm>
          </p:grpSpPr>
          <p:sp>
            <p:nvSpPr>
              <p:cNvPr id="57385" name="Freeform 14"/>
              <p:cNvSpPr>
                <a:spLocks/>
              </p:cNvSpPr>
              <p:nvPr/>
            </p:nvSpPr>
            <p:spPr bwMode="auto">
              <a:xfrm flipH="1">
                <a:off x="1536" y="2976"/>
                <a:ext cx="365" cy="801"/>
              </a:xfrm>
              <a:custGeom>
                <a:avLst/>
                <a:gdLst>
                  <a:gd name="T0" fmla="*/ 1 w 730"/>
                  <a:gd name="T1" fmla="*/ 1 h 1601"/>
                  <a:gd name="T2" fmla="*/ 1 w 730"/>
                  <a:gd name="T3" fmla="*/ 1 h 1601"/>
                  <a:gd name="T4" fmla="*/ 1 w 730"/>
                  <a:gd name="T5" fmla="*/ 1 h 1601"/>
                  <a:gd name="T6" fmla="*/ 1 w 730"/>
                  <a:gd name="T7" fmla="*/ 1 h 1601"/>
                  <a:gd name="T8" fmla="*/ 1 w 730"/>
                  <a:gd name="T9" fmla="*/ 1 h 1601"/>
                  <a:gd name="T10" fmla="*/ 1 w 730"/>
                  <a:gd name="T11" fmla="*/ 1 h 1601"/>
                  <a:gd name="T12" fmla="*/ 1 w 730"/>
                  <a:gd name="T13" fmla="*/ 1 h 1601"/>
                  <a:gd name="T14" fmla="*/ 1 w 730"/>
                  <a:gd name="T15" fmla="*/ 1 h 1601"/>
                  <a:gd name="T16" fmla="*/ 1 w 730"/>
                  <a:gd name="T17" fmla="*/ 1 h 1601"/>
                  <a:gd name="T18" fmla="*/ 1 w 730"/>
                  <a:gd name="T19" fmla="*/ 1 h 1601"/>
                  <a:gd name="T20" fmla="*/ 1 w 730"/>
                  <a:gd name="T21" fmla="*/ 1 h 1601"/>
                  <a:gd name="T22" fmla="*/ 1 w 730"/>
                  <a:gd name="T23" fmla="*/ 1 h 1601"/>
                  <a:gd name="T24" fmla="*/ 1 w 730"/>
                  <a:gd name="T25" fmla="*/ 1 h 1601"/>
                  <a:gd name="T26" fmla="*/ 1 w 730"/>
                  <a:gd name="T27" fmla="*/ 1 h 1601"/>
                  <a:gd name="T28" fmla="*/ 1 w 730"/>
                  <a:gd name="T29" fmla="*/ 1 h 1601"/>
                  <a:gd name="T30" fmla="*/ 1 w 730"/>
                  <a:gd name="T31" fmla="*/ 1 h 1601"/>
                  <a:gd name="T32" fmla="*/ 1 w 730"/>
                  <a:gd name="T33" fmla="*/ 1 h 1601"/>
                  <a:gd name="T34" fmla="*/ 1 w 730"/>
                  <a:gd name="T35" fmla="*/ 1 h 1601"/>
                  <a:gd name="T36" fmla="*/ 1 w 730"/>
                  <a:gd name="T37" fmla="*/ 1 h 1601"/>
                  <a:gd name="T38" fmla="*/ 1 w 730"/>
                  <a:gd name="T39" fmla="*/ 1 h 1601"/>
                  <a:gd name="T40" fmla="*/ 1 w 730"/>
                  <a:gd name="T41" fmla="*/ 1 h 1601"/>
                  <a:gd name="T42" fmla="*/ 1 w 730"/>
                  <a:gd name="T43" fmla="*/ 1 h 1601"/>
                  <a:gd name="T44" fmla="*/ 1 w 730"/>
                  <a:gd name="T45" fmla="*/ 1 h 1601"/>
                  <a:gd name="T46" fmla="*/ 1 w 730"/>
                  <a:gd name="T47" fmla="*/ 1 h 1601"/>
                  <a:gd name="T48" fmla="*/ 1 w 730"/>
                  <a:gd name="T49" fmla="*/ 1 h 1601"/>
                  <a:gd name="T50" fmla="*/ 1 w 730"/>
                  <a:gd name="T51" fmla="*/ 1 h 1601"/>
                  <a:gd name="T52" fmla="*/ 1 w 730"/>
                  <a:gd name="T53" fmla="*/ 1 h 1601"/>
                  <a:gd name="T54" fmla="*/ 1 w 730"/>
                  <a:gd name="T55" fmla="*/ 1 h 1601"/>
                  <a:gd name="T56" fmla="*/ 1 w 730"/>
                  <a:gd name="T57" fmla="*/ 1 h 1601"/>
                  <a:gd name="T58" fmla="*/ 1 w 730"/>
                  <a:gd name="T59" fmla="*/ 1 h 1601"/>
                  <a:gd name="T60" fmla="*/ 1 w 730"/>
                  <a:gd name="T61" fmla="*/ 1 h 1601"/>
                  <a:gd name="T62" fmla="*/ 1 w 730"/>
                  <a:gd name="T63" fmla="*/ 1 h 1601"/>
                  <a:gd name="T64" fmla="*/ 1 w 730"/>
                  <a:gd name="T65" fmla="*/ 1 h 1601"/>
                  <a:gd name="T66" fmla="*/ 1 w 730"/>
                  <a:gd name="T67" fmla="*/ 1 h 1601"/>
                  <a:gd name="T68" fmla="*/ 1 w 730"/>
                  <a:gd name="T69" fmla="*/ 1 h 1601"/>
                  <a:gd name="T70" fmla="*/ 1 w 730"/>
                  <a:gd name="T71" fmla="*/ 1 h 1601"/>
                  <a:gd name="T72" fmla="*/ 1 w 730"/>
                  <a:gd name="T73" fmla="*/ 1 h 1601"/>
                  <a:gd name="T74" fmla="*/ 1 w 730"/>
                  <a:gd name="T75" fmla="*/ 1 h 1601"/>
                  <a:gd name="T76" fmla="*/ 1 w 730"/>
                  <a:gd name="T77" fmla="*/ 1 h 1601"/>
                  <a:gd name="T78" fmla="*/ 1 w 730"/>
                  <a:gd name="T79" fmla="*/ 1 h 1601"/>
                  <a:gd name="T80" fmla="*/ 1 w 730"/>
                  <a:gd name="T81" fmla="*/ 1 h 1601"/>
                  <a:gd name="T82" fmla="*/ 1 w 730"/>
                  <a:gd name="T83" fmla="*/ 1 h 1601"/>
                  <a:gd name="T84" fmla="*/ 1 w 730"/>
                  <a:gd name="T85" fmla="*/ 1 h 1601"/>
                  <a:gd name="T86" fmla="*/ 1 w 730"/>
                  <a:gd name="T87" fmla="*/ 1 h 1601"/>
                  <a:gd name="T88" fmla="*/ 1 w 730"/>
                  <a:gd name="T89" fmla="*/ 1 h 1601"/>
                  <a:gd name="T90" fmla="*/ 1 w 730"/>
                  <a:gd name="T91" fmla="*/ 1 h 1601"/>
                  <a:gd name="T92" fmla="*/ 1 w 730"/>
                  <a:gd name="T93" fmla="*/ 1 h 1601"/>
                  <a:gd name="T94" fmla="*/ 1 w 730"/>
                  <a:gd name="T95" fmla="*/ 1 h 1601"/>
                  <a:gd name="T96" fmla="*/ 1 w 730"/>
                  <a:gd name="T97" fmla="*/ 1 h 1601"/>
                  <a:gd name="T98" fmla="*/ 1 w 730"/>
                  <a:gd name="T99" fmla="*/ 1 h 1601"/>
                  <a:gd name="T100" fmla="*/ 1 w 730"/>
                  <a:gd name="T101" fmla="*/ 1 h 1601"/>
                  <a:gd name="T102" fmla="*/ 1 w 730"/>
                  <a:gd name="T103" fmla="*/ 1 h 1601"/>
                  <a:gd name="T104" fmla="*/ 1 w 730"/>
                  <a:gd name="T105" fmla="*/ 1 h 1601"/>
                  <a:gd name="T106" fmla="*/ 1 w 730"/>
                  <a:gd name="T107" fmla="*/ 1 h 1601"/>
                  <a:gd name="T108" fmla="*/ 1 w 730"/>
                  <a:gd name="T109" fmla="*/ 1 h 1601"/>
                  <a:gd name="T110" fmla="*/ 1 w 730"/>
                  <a:gd name="T111" fmla="*/ 1 h 1601"/>
                  <a:gd name="T112" fmla="*/ 1 w 730"/>
                  <a:gd name="T113" fmla="*/ 1 h 1601"/>
                  <a:gd name="T114" fmla="*/ 1 w 730"/>
                  <a:gd name="T115" fmla="*/ 1 h 1601"/>
                  <a:gd name="T116" fmla="*/ 1 w 730"/>
                  <a:gd name="T117" fmla="*/ 1 h 1601"/>
                  <a:gd name="T118" fmla="*/ 1 w 730"/>
                  <a:gd name="T119" fmla="*/ 1 h 1601"/>
                  <a:gd name="T120" fmla="*/ 1 w 730"/>
                  <a:gd name="T121" fmla="*/ 1 h 1601"/>
                  <a:gd name="T122" fmla="*/ 1 w 730"/>
                  <a:gd name="T123" fmla="*/ 1 h 1601"/>
                  <a:gd name="T124" fmla="*/ 1 w 730"/>
                  <a:gd name="T125" fmla="*/ 1 h 160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730"/>
                  <a:gd name="T190" fmla="*/ 0 h 1601"/>
                  <a:gd name="T191" fmla="*/ 730 w 730"/>
                  <a:gd name="T192" fmla="*/ 1601 h 160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730" h="1601">
                    <a:moveTo>
                      <a:pt x="415" y="1064"/>
                    </a:moveTo>
                    <a:lnTo>
                      <a:pt x="422" y="1061"/>
                    </a:lnTo>
                    <a:lnTo>
                      <a:pt x="427" y="1060"/>
                    </a:lnTo>
                    <a:lnTo>
                      <a:pt x="431" y="1060"/>
                    </a:lnTo>
                    <a:lnTo>
                      <a:pt x="432" y="1060"/>
                    </a:lnTo>
                    <a:lnTo>
                      <a:pt x="424" y="1042"/>
                    </a:lnTo>
                    <a:lnTo>
                      <a:pt x="416" y="1019"/>
                    </a:lnTo>
                    <a:lnTo>
                      <a:pt x="411" y="997"/>
                    </a:lnTo>
                    <a:lnTo>
                      <a:pt x="410" y="980"/>
                    </a:lnTo>
                    <a:lnTo>
                      <a:pt x="418" y="988"/>
                    </a:lnTo>
                    <a:lnTo>
                      <a:pt x="429" y="995"/>
                    </a:lnTo>
                    <a:lnTo>
                      <a:pt x="440" y="1000"/>
                    </a:lnTo>
                    <a:lnTo>
                      <a:pt x="452" y="1005"/>
                    </a:lnTo>
                    <a:lnTo>
                      <a:pt x="463" y="1011"/>
                    </a:lnTo>
                    <a:lnTo>
                      <a:pt x="474" y="1015"/>
                    </a:lnTo>
                    <a:lnTo>
                      <a:pt x="480" y="1021"/>
                    </a:lnTo>
                    <a:lnTo>
                      <a:pt x="485" y="1028"/>
                    </a:lnTo>
                    <a:lnTo>
                      <a:pt x="491" y="1022"/>
                    </a:lnTo>
                    <a:lnTo>
                      <a:pt x="497" y="1018"/>
                    </a:lnTo>
                    <a:lnTo>
                      <a:pt x="501" y="1014"/>
                    </a:lnTo>
                    <a:lnTo>
                      <a:pt x="502" y="1013"/>
                    </a:lnTo>
                    <a:lnTo>
                      <a:pt x="511" y="1019"/>
                    </a:lnTo>
                    <a:lnTo>
                      <a:pt x="515" y="1021"/>
                    </a:lnTo>
                    <a:lnTo>
                      <a:pt x="516" y="1021"/>
                    </a:lnTo>
                    <a:lnTo>
                      <a:pt x="518" y="1021"/>
                    </a:lnTo>
                    <a:lnTo>
                      <a:pt x="523" y="1026"/>
                    </a:lnTo>
                    <a:lnTo>
                      <a:pt x="525" y="1034"/>
                    </a:lnTo>
                    <a:lnTo>
                      <a:pt x="522" y="1043"/>
                    </a:lnTo>
                    <a:lnTo>
                      <a:pt x="514" y="1049"/>
                    </a:lnTo>
                    <a:lnTo>
                      <a:pt x="507" y="1051"/>
                    </a:lnTo>
                    <a:lnTo>
                      <a:pt x="500" y="1055"/>
                    </a:lnTo>
                    <a:lnTo>
                      <a:pt x="492" y="1061"/>
                    </a:lnTo>
                    <a:lnTo>
                      <a:pt x="484" y="1068"/>
                    </a:lnTo>
                    <a:lnTo>
                      <a:pt x="477" y="1079"/>
                    </a:lnTo>
                    <a:lnTo>
                      <a:pt x="470" y="1090"/>
                    </a:lnTo>
                    <a:lnTo>
                      <a:pt x="467" y="1104"/>
                    </a:lnTo>
                    <a:lnTo>
                      <a:pt x="464" y="1119"/>
                    </a:lnTo>
                    <a:lnTo>
                      <a:pt x="464" y="1136"/>
                    </a:lnTo>
                    <a:lnTo>
                      <a:pt x="463" y="1155"/>
                    </a:lnTo>
                    <a:lnTo>
                      <a:pt x="462" y="1174"/>
                    </a:lnTo>
                    <a:lnTo>
                      <a:pt x="460" y="1194"/>
                    </a:lnTo>
                    <a:lnTo>
                      <a:pt x="456" y="1212"/>
                    </a:lnTo>
                    <a:lnTo>
                      <a:pt x="450" y="1231"/>
                    </a:lnTo>
                    <a:lnTo>
                      <a:pt x="442" y="1248"/>
                    </a:lnTo>
                    <a:lnTo>
                      <a:pt x="431" y="1262"/>
                    </a:lnTo>
                    <a:lnTo>
                      <a:pt x="419" y="1259"/>
                    </a:lnTo>
                    <a:lnTo>
                      <a:pt x="409" y="1259"/>
                    </a:lnTo>
                    <a:lnTo>
                      <a:pt x="402" y="1264"/>
                    </a:lnTo>
                    <a:lnTo>
                      <a:pt x="399" y="1273"/>
                    </a:lnTo>
                    <a:lnTo>
                      <a:pt x="401" y="1285"/>
                    </a:lnTo>
                    <a:lnTo>
                      <a:pt x="407" y="1295"/>
                    </a:lnTo>
                    <a:lnTo>
                      <a:pt x="410" y="1304"/>
                    </a:lnTo>
                    <a:lnTo>
                      <a:pt x="407" y="1310"/>
                    </a:lnTo>
                    <a:lnTo>
                      <a:pt x="398" y="1315"/>
                    </a:lnTo>
                    <a:lnTo>
                      <a:pt x="389" y="1323"/>
                    </a:lnTo>
                    <a:lnTo>
                      <a:pt x="385" y="1337"/>
                    </a:lnTo>
                    <a:lnTo>
                      <a:pt x="384" y="1357"/>
                    </a:lnTo>
                    <a:lnTo>
                      <a:pt x="389" y="1362"/>
                    </a:lnTo>
                    <a:lnTo>
                      <a:pt x="395" y="1367"/>
                    </a:lnTo>
                    <a:lnTo>
                      <a:pt x="401" y="1369"/>
                    </a:lnTo>
                    <a:lnTo>
                      <a:pt x="407" y="1371"/>
                    </a:lnTo>
                    <a:lnTo>
                      <a:pt x="414" y="1375"/>
                    </a:lnTo>
                    <a:lnTo>
                      <a:pt x="421" y="1377"/>
                    </a:lnTo>
                    <a:lnTo>
                      <a:pt x="429" y="1379"/>
                    </a:lnTo>
                    <a:lnTo>
                      <a:pt x="437" y="1383"/>
                    </a:lnTo>
                    <a:lnTo>
                      <a:pt x="445" y="1387"/>
                    </a:lnTo>
                    <a:lnTo>
                      <a:pt x="453" y="1393"/>
                    </a:lnTo>
                    <a:lnTo>
                      <a:pt x="460" y="1399"/>
                    </a:lnTo>
                    <a:lnTo>
                      <a:pt x="467" y="1405"/>
                    </a:lnTo>
                    <a:lnTo>
                      <a:pt x="474" y="1410"/>
                    </a:lnTo>
                    <a:lnTo>
                      <a:pt x="478" y="1416"/>
                    </a:lnTo>
                    <a:lnTo>
                      <a:pt x="483" y="1422"/>
                    </a:lnTo>
                    <a:lnTo>
                      <a:pt x="486" y="1426"/>
                    </a:lnTo>
                    <a:lnTo>
                      <a:pt x="491" y="1431"/>
                    </a:lnTo>
                    <a:lnTo>
                      <a:pt x="497" y="1436"/>
                    </a:lnTo>
                    <a:lnTo>
                      <a:pt x="503" y="1440"/>
                    </a:lnTo>
                    <a:lnTo>
                      <a:pt x="511" y="1445"/>
                    </a:lnTo>
                    <a:lnTo>
                      <a:pt x="520" y="1448"/>
                    </a:lnTo>
                    <a:lnTo>
                      <a:pt x="528" y="1451"/>
                    </a:lnTo>
                    <a:lnTo>
                      <a:pt x="537" y="1452"/>
                    </a:lnTo>
                    <a:lnTo>
                      <a:pt x="544" y="1453"/>
                    </a:lnTo>
                    <a:lnTo>
                      <a:pt x="553" y="1445"/>
                    </a:lnTo>
                    <a:lnTo>
                      <a:pt x="560" y="1436"/>
                    </a:lnTo>
                    <a:lnTo>
                      <a:pt x="561" y="1423"/>
                    </a:lnTo>
                    <a:lnTo>
                      <a:pt x="552" y="1409"/>
                    </a:lnTo>
                    <a:lnTo>
                      <a:pt x="540" y="1396"/>
                    </a:lnTo>
                    <a:lnTo>
                      <a:pt x="535" y="1385"/>
                    </a:lnTo>
                    <a:lnTo>
                      <a:pt x="530" y="1373"/>
                    </a:lnTo>
                    <a:lnTo>
                      <a:pt x="526" y="1360"/>
                    </a:lnTo>
                    <a:lnTo>
                      <a:pt x="521" y="1348"/>
                    </a:lnTo>
                    <a:lnTo>
                      <a:pt x="509" y="1335"/>
                    </a:lnTo>
                    <a:lnTo>
                      <a:pt x="499" y="1324"/>
                    </a:lnTo>
                    <a:lnTo>
                      <a:pt x="494" y="1319"/>
                    </a:lnTo>
                    <a:lnTo>
                      <a:pt x="505" y="1312"/>
                    </a:lnTo>
                    <a:lnTo>
                      <a:pt x="510" y="1302"/>
                    </a:lnTo>
                    <a:lnTo>
                      <a:pt x="507" y="1292"/>
                    </a:lnTo>
                    <a:lnTo>
                      <a:pt x="493" y="1281"/>
                    </a:lnTo>
                    <a:lnTo>
                      <a:pt x="497" y="1265"/>
                    </a:lnTo>
                    <a:lnTo>
                      <a:pt x="505" y="1242"/>
                    </a:lnTo>
                    <a:lnTo>
                      <a:pt x="517" y="1213"/>
                    </a:lnTo>
                    <a:lnTo>
                      <a:pt x="532" y="1180"/>
                    </a:lnTo>
                    <a:lnTo>
                      <a:pt x="552" y="1146"/>
                    </a:lnTo>
                    <a:lnTo>
                      <a:pt x="575" y="1110"/>
                    </a:lnTo>
                    <a:lnTo>
                      <a:pt x="602" y="1075"/>
                    </a:lnTo>
                    <a:lnTo>
                      <a:pt x="632" y="1045"/>
                    </a:lnTo>
                    <a:lnTo>
                      <a:pt x="642" y="1035"/>
                    </a:lnTo>
                    <a:lnTo>
                      <a:pt x="646" y="1020"/>
                    </a:lnTo>
                    <a:lnTo>
                      <a:pt x="645" y="1000"/>
                    </a:lnTo>
                    <a:lnTo>
                      <a:pt x="637" y="973"/>
                    </a:lnTo>
                    <a:lnTo>
                      <a:pt x="635" y="965"/>
                    </a:lnTo>
                    <a:lnTo>
                      <a:pt x="629" y="954"/>
                    </a:lnTo>
                    <a:lnTo>
                      <a:pt x="620" y="944"/>
                    </a:lnTo>
                    <a:lnTo>
                      <a:pt x="610" y="934"/>
                    </a:lnTo>
                    <a:lnTo>
                      <a:pt x="599" y="923"/>
                    </a:lnTo>
                    <a:lnTo>
                      <a:pt x="587" y="915"/>
                    </a:lnTo>
                    <a:lnTo>
                      <a:pt x="577" y="908"/>
                    </a:lnTo>
                    <a:lnTo>
                      <a:pt x="569" y="904"/>
                    </a:lnTo>
                    <a:lnTo>
                      <a:pt x="577" y="892"/>
                    </a:lnTo>
                    <a:lnTo>
                      <a:pt x="563" y="884"/>
                    </a:lnTo>
                    <a:lnTo>
                      <a:pt x="549" y="878"/>
                    </a:lnTo>
                    <a:lnTo>
                      <a:pt x="536" y="873"/>
                    </a:lnTo>
                    <a:lnTo>
                      <a:pt x="522" y="868"/>
                    </a:lnTo>
                    <a:lnTo>
                      <a:pt x="509" y="865"/>
                    </a:lnTo>
                    <a:lnTo>
                      <a:pt x="499" y="862"/>
                    </a:lnTo>
                    <a:lnTo>
                      <a:pt x="490" y="860"/>
                    </a:lnTo>
                    <a:lnTo>
                      <a:pt x="482" y="858"/>
                    </a:lnTo>
                    <a:lnTo>
                      <a:pt x="470" y="853"/>
                    </a:lnTo>
                    <a:lnTo>
                      <a:pt x="460" y="845"/>
                    </a:lnTo>
                    <a:lnTo>
                      <a:pt x="454" y="836"/>
                    </a:lnTo>
                    <a:lnTo>
                      <a:pt x="450" y="828"/>
                    </a:lnTo>
                    <a:lnTo>
                      <a:pt x="449" y="817"/>
                    </a:lnTo>
                    <a:lnTo>
                      <a:pt x="447" y="807"/>
                    </a:lnTo>
                    <a:lnTo>
                      <a:pt x="440" y="800"/>
                    </a:lnTo>
                    <a:lnTo>
                      <a:pt x="429" y="798"/>
                    </a:lnTo>
                    <a:lnTo>
                      <a:pt x="422" y="781"/>
                    </a:lnTo>
                    <a:lnTo>
                      <a:pt x="415" y="785"/>
                    </a:lnTo>
                    <a:lnTo>
                      <a:pt x="411" y="773"/>
                    </a:lnTo>
                    <a:lnTo>
                      <a:pt x="409" y="767"/>
                    </a:lnTo>
                    <a:lnTo>
                      <a:pt x="409" y="764"/>
                    </a:lnTo>
                    <a:lnTo>
                      <a:pt x="410" y="759"/>
                    </a:lnTo>
                    <a:lnTo>
                      <a:pt x="418" y="760"/>
                    </a:lnTo>
                    <a:lnTo>
                      <a:pt x="427" y="761"/>
                    </a:lnTo>
                    <a:lnTo>
                      <a:pt x="434" y="762"/>
                    </a:lnTo>
                    <a:lnTo>
                      <a:pt x="438" y="763"/>
                    </a:lnTo>
                    <a:lnTo>
                      <a:pt x="440" y="731"/>
                    </a:lnTo>
                    <a:lnTo>
                      <a:pt x="444" y="682"/>
                    </a:lnTo>
                    <a:lnTo>
                      <a:pt x="448" y="634"/>
                    </a:lnTo>
                    <a:lnTo>
                      <a:pt x="455" y="610"/>
                    </a:lnTo>
                    <a:lnTo>
                      <a:pt x="462" y="607"/>
                    </a:lnTo>
                    <a:lnTo>
                      <a:pt x="474" y="603"/>
                    </a:lnTo>
                    <a:lnTo>
                      <a:pt x="490" y="600"/>
                    </a:lnTo>
                    <a:lnTo>
                      <a:pt x="507" y="595"/>
                    </a:lnTo>
                    <a:lnTo>
                      <a:pt x="524" y="591"/>
                    </a:lnTo>
                    <a:lnTo>
                      <a:pt x="539" y="586"/>
                    </a:lnTo>
                    <a:lnTo>
                      <a:pt x="552" y="581"/>
                    </a:lnTo>
                    <a:lnTo>
                      <a:pt x="560" y="576"/>
                    </a:lnTo>
                    <a:lnTo>
                      <a:pt x="556" y="566"/>
                    </a:lnTo>
                    <a:lnTo>
                      <a:pt x="552" y="554"/>
                    </a:lnTo>
                    <a:lnTo>
                      <a:pt x="546" y="542"/>
                    </a:lnTo>
                    <a:lnTo>
                      <a:pt x="544" y="538"/>
                    </a:lnTo>
                    <a:lnTo>
                      <a:pt x="553" y="530"/>
                    </a:lnTo>
                    <a:lnTo>
                      <a:pt x="564" y="522"/>
                    </a:lnTo>
                    <a:lnTo>
                      <a:pt x="577" y="514"/>
                    </a:lnTo>
                    <a:lnTo>
                      <a:pt x="591" y="504"/>
                    </a:lnTo>
                    <a:lnTo>
                      <a:pt x="602" y="494"/>
                    </a:lnTo>
                    <a:lnTo>
                      <a:pt x="613" y="484"/>
                    </a:lnTo>
                    <a:lnTo>
                      <a:pt x="620" y="473"/>
                    </a:lnTo>
                    <a:lnTo>
                      <a:pt x="623" y="462"/>
                    </a:lnTo>
                    <a:lnTo>
                      <a:pt x="639" y="443"/>
                    </a:lnTo>
                    <a:lnTo>
                      <a:pt x="651" y="424"/>
                    </a:lnTo>
                    <a:lnTo>
                      <a:pt x="659" y="402"/>
                    </a:lnTo>
                    <a:lnTo>
                      <a:pt x="666" y="380"/>
                    </a:lnTo>
                    <a:lnTo>
                      <a:pt x="669" y="358"/>
                    </a:lnTo>
                    <a:lnTo>
                      <a:pt x="671" y="337"/>
                    </a:lnTo>
                    <a:lnTo>
                      <a:pt x="674" y="320"/>
                    </a:lnTo>
                    <a:lnTo>
                      <a:pt x="675" y="305"/>
                    </a:lnTo>
                    <a:lnTo>
                      <a:pt x="677" y="279"/>
                    </a:lnTo>
                    <a:lnTo>
                      <a:pt x="682" y="251"/>
                    </a:lnTo>
                    <a:lnTo>
                      <a:pt x="685" y="230"/>
                    </a:lnTo>
                    <a:lnTo>
                      <a:pt x="686" y="222"/>
                    </a:lnTo>
                    <a:lnTo>
                      <a:pt x="692" y="217"/>
                    </a:lnTo>
                    <a:lnTo>
                      <a:pt x="699" y="210"/>
                    </a:lnTo>
                    <a:lnTo>
                      <a:pt x="706" y="203"/>
                    </a:lnTo>
                    <a:lnTo>
                      <a:pt x="712" y="195"/>
                    </a:lnTo>
                    <a:lnTo>
                      <a:pt x="718" y="188"/>
                    </a:lnTo>
                    <a:lnTo>
                      <a:pt x="722" y="180"/>
                    </a:lnTo>
                    <a:lnTo>
                      <a:pt x="727" y="174"/>
                    </a:lnTo>
                    <a:lnTo>
                      <a:pt x="729" y="168"/>
                    </a:lnTo>
                    <a:lnTo>
                      <a:pt x="730" y="159"/>
                    </a:lnTo>
                    <a:lnTo>
                      <a:pt x="727" y="153"/>
                    </a:lnTo>
                    <a:lnTo>
                      <a:pt x="720" y="150"/>
                    </a:lnTo>
                    <a:lnTo>
                      <a:pt x="713" y="152"/>
                    </a:lnTo>
                    <a:lnTo>
                      <a:pt x="713" y="142"/>
                    </a:lnTo>
                    <a:lnTo>
                      <a:pt x="708" y="132"/>
                    </a:lnTo>
                    <a:lnTo>
                      <a:pt x="700" y="128"/>
                    </a:lnTo>
                    <a:lnTo>
                      <a:pt x="689" y="134"/>
                    </a:lnTo>
                    <a:lnTo>
                      <a:pt x="695" y="122"/>
                    </a:lnTo>
                    <a:lnTo>
                      <a:pt x="699" y="111"/>
                    </a:lnTo>
                    <a:lnTo>
                      <a:pt x="701" y="98"/>
                    </a:lnTo>
                    <a:lnTo>
                      <a:pt x="699" y="85"/>
                    </a:lnTo>
                    <a:lnTo>
                      <a:pt x="693" y="78"/>
                    </a:lnTo>
                    <a:lnTo>
                      <a:pt x="685" y="77"/>
                    </a:lnTo>
                    <a:lnTo>
                      <a:pt x="678" y="82"/>
                    </a:lnTo>
                    <a:lnTo>
                      <a:pt x="675" y="90"/>
                    </a:lnTo>
                    <a:lnTo>
                      <a:pt x="674" y="99"/>
                    </a:lnTo>
                    <a:lnTo>
                      <a:pt x="671" y="107"/>
                    </a:lnTo>
                    <a:lnTo>
                      <a:pt x="668" y="114"/>
                    </a:lnTo>
                    <a:lnTo>
                      <a:pt x="663" y="120"/>
                    </a:lnTo>
                    <a:lnTo>
                      <a:pt x="665" y="100"/>
                    </a:lnTo>
                    <a:lnTo>
                      <a:pt x="666" y="82"/>
                    </a:lnTo>
                    <a:lnTo>
                      <a:pt x="663" y="66"/>
                    </a:lnTo>
                    <a:lnTo>
                      <a:pt x="658" y="54"/>
                    </a:lnTo>
                    <a:lnTo>
                      <a:pt x="650" y="50"/>
                    </a:lnTo>
                    <a:lnTo>
                      <a:pt x="643" y="52"/>
                    </a:lnTo>
                    <a:lnTo>
                      <a:pt x="638" y="58"/>
                    </a:lnTo>
                    <a:lnTo>
                      <a:pt x="638" y="66"/>
                    </a:lnTo>
                    <a:lnTo>
                      <a:pt x="639" y="81"/>
                    </a:lnTo>
                    <a:lnTo>
                      <a:pt x="639" y="103"/>
                    </a:lnTo>
                    <a:lnTo>
                      <a:pt x="636" y="124"/>
                    </a:lnTo>
                    <a:lnTo>
                      <a:pt x="629" y="141"/>
                    </a:lnTo>
                    <a:lnTo>
                      <a:pt x="617" y="134"/>
                    </a:lnTo>
                    <a:lnTo>
                      <a:pt x="612" y="122"/>
                    </a:lnTo>
                    <a:lnTo>
                      <a:pt x="607" y="109"/>
                    </a:lnTo>
                    <a:lnTo>
                      <a:pt x="599" y="99"/>
                    </a:lnTo>
                    <a:lnTo>
                      <a:pt x="593" y="96"/>
                    </a:lnTo>
                    <a:lnTo>
                      <a:pt x="587" y="94"/>
                    </a:lnTo>
                    <a:lnTo>
                      <a:pt x="581" y="94"/>
                    </a:lnTo>
                    <a:lnTo>
                      <a:pt x="576" y="97"/>
                    </a:lnTo>
                    <a:lnTo>
                      <a:pt x="571" y="99"/>
                    </a:lnTo>
                    <a:lnTo>
                      <a:pt x="569" y="103"/>
                    </a:lnTo>
                    <a:lnTo>
                      <a:pt x="570" y="107"/>
                    </a:lnTo>
                    <a:lnTo>
                      <a:pt x="574" y="113"/>
                    </a:lnTo>
                    <a:lnTo>
                      <a:pt x="583" y="122"/>
                    </a:lnTo>
                    <a:lnTo>
                      <a:pt x="587" y="130"/>
                    </a:lnTo>
                    <a:lnTo>
                      <a:pt x="589" y="137"/>
                    </a:lnTo>
                    <a:lnTo>
                      <a:pt x="589" y="145"/>
                    </a:lnTo>
                    <a:lnTo>
                      <a:pt x="589" y="151"/>
                    </a:lnTo>
                    <a:lnTo>
                      <a:pt x="590" y="159"/>
                    </a:lnTo>
                    <a:lnTo>
                      <a:pt x="592" y="167"/>
                    </a:lnTo>
                    <a:lnTo>
                      <a:pt x="597" y="177"/>
                    </a:lnTo>
                    <a:lnTo>
                      <a:pt x="601" y="187"/>
                    </a:lnTo>
                    <a:lnTo>
                      <a:pt x="608" y="196"/>
                    </a:lnTo>
                    <a:lnTo>
                      <a:pt x="616" y="203"/>
                    </a:lnTo>
                    <a:lnTo>
                      <a:pt x="625" y="208"/>
                    </a:lnTo>
                    <a:lnTo>
                      <a:pt x="624" y="230"/>
                    </a:lnTo>
                    <a:lnTo>
                      <a:pt x="622" y="259"/>
                    </a:lnTo>
                    <a:lnTo>
                      <a:pt x="617" y="288"/>
                    </a:lnTo>
                    <a:lnTo>
                      <a:pt x="610" y="307"/>
                    </a:lnTo>
                    <a:lnTo>
                      <a:pt x="606" y="316"/>
                    </a:lnTo>
                    <a:lnTo>
                      <a:pt x="600" y="327"/>
                    </a:lnTo>
                    <a:lnTo>
                      <a:pt x="593" y="341"/>
                    </a:lnTo>
                    <a:lnTo>
                      <a:pt x="587" y="357"/>
                    </a:lnTo>
                    <a:lnTo>
                      <a:pt x="582" y="374"/>
                    </a:lnTo>
                    <a:lnTo>
                      <a:pt x="577" y="390"/>
                    </a:lnTo>
                    <a:lnTo>
                      <a:pt x="576" y="406"/>
                    </a:lnTo>
                    <a:lnTo>
                      <a:pt x="578" y="420"/>
                    </a:lnTo>
                    <a:lnTo>
                      <a:pt x="572" y="424"/>
                    </a:lnTo>
                    <a:lnTo>
                      <a:pt x="563" y="427"/>
                    </a:lnTo>
                    <a:lnTo>
                      <a:pt x="554" y="433"/>
                    </a:lnTo>
                    <a:lnTo>
                      <a:pt x="543" y="439"/>
                    </a:lnTo>
                    <a:lnTo>
                      <a:pt x="532" y="444"/>
                    </a:lnTo>
                    <a:lnTo>
                      <a:pt x="523" y="450"/>
                    </a:lnTo>
                    <a:lnTo>
                      <a:pt x="515" y="456"/>
                    </a:lnTo>
                    <a:lnTo>
                      <a:pt x="510" y="461"/>
                    </a:lnTo>
                    <a:lnTo>
                      <a:pt x="503" y="448"/>
                    </a:lnTo>
                    <a:lnTo>
                      <a:pt x="497" y="453"/>
                    </a:lnTo>
                    <a:lnTo>
                      <a:pt x="487" y="458"/>
                    </a:lnTo>
                    <a:lnTo>
                      <a:pt x="477" y="464"/>
                    </a:lnTo>
                    <a:lnTo>
                      <a:pt x="465" y="469"/>
                    </a:lnTo>
                    <a:lnTo>
                      <a:pt x="455" y="473"/>
                    </a:lnTo>
                    <a:lnTo>
                      <a:pt x="446" y="478"/>
                    </a:lnTo>
                    <a:lnTo>
                      <a:pt x="438" y="480"/>
                    </a:lnTo>
                    <a:lnTo>
                      <a:pt x="433" y="482"/>
                    </a:lnTo>
                    <a:lnTo>
                      <a:pt x="427" y="484"/>
                    </a:lnTo>
                    <a:lnTo>
                      <a:pt x="419" y="485"/>
                    </a:lnTo>
                    <a:lnTo>
                      <a:pt x="409" y="485"/>
                    </a:lnTo>
                    <a:lnTo>
                      <a:pt x="399" y="485"/>
                    </a:lnTo>
                    <a:lnTo>
                      <a:pt x="387" y="484"/>
                    </a:lnTo>
                    <a:lnTo>
                      <a:pt x="377" y="482"/>
                    </a:lnTo>
                    <a:lnTo>
                      <a:pt x="369" y="481"/>
                    </a:lnTo>
                    <a:lnTo>
                      <a:pt x="363" y="479"/>
                    </a:lnTo>
                    <a:lnTo>
                      <a:pt x="360" y="469"/>
                    </a:lnTo>
                    <a:lnTo>
                      <a:pt x="357" y="455"/>
                    </a:lnTo>
                    <a:lnTo>
                      <a:pt x="357" y="441"/>
                    </a:lnTo>
                    <a:lnTo>
                      <a:pt x="361" y="432"/>
                    </a:lnTo>
                    <a:lnTo>
                      <a:pt x="364" y="429"/>
                    </a:lnTo>
                    <a:lnTo>
                      <a:pt x="369" y="426"/>
                    </a:lnTo>
                    <a:lnTo>
                      <a:pt x="375" y="424"/>
                    </a:lnTo>
                    <a:lnTo>
                      <a:pt x="381" y="421"/>
                    </a:lnTo>
                    <a:lnTo>
                      <a:pt x="387" y="419"/>
                    </a:lnTo>
                    <a:lnTo>
                      <a:pt x="394" y="418"/>
                    </a:lnTo>
                    <a:lnTo>
                      <a:pt x="399" y="417"/>
                    </a:lnTo>
                    <a:lnTo>
                      <a:pt x="403" y="416"/>
                    </a:lnTo>
                    <a:lnTo>
                      <a:pt x="410" y="412"/>
                    </a:lnTo>
                    <a:lnTo>
                      <a:pt x="417" y="402"/>
                    </a:lnTo>
                    <a:lnTo>
                      <a:pt x="419" y="391"/>
                    </a:lnTo>
                    <a:lnTo>
                      <a:pt x="414" y="382"/>
                    </a:lnTo>
                    <a:lnTo>
                      <a:pt x="406" y="377"/>
                    </a:lnTo>
                    <a:lnTo>
                      <a:pt x="404" y="373"/>
                    </a:lnTo>
                    <a:lnTo>
                      <a:pt x="404" y="371"/>
                    </a:lnTo>
                    <a:lnTo>
                      <a:pt x="406" y="368"/>
                    </a:lnTo>
                    <a:lnTo>
                      <a:pt x="406" y="365"/>
                    </a:lnTo>
                    <a:lnTo>
                      <a:pt x="404" y="360"/>
                    </a:lnTo>
                    <a:lnTo>
                      <a:pt x="402" y="357"/>
                    </a:lnTo>
                    <a:lnTo>
                      <a:pt x="399" y="355"/>
                    </a:lnTo>
                    <a:lnTo>
                      <a:pt x="398" y="352"/>
                    </a:lnTo>
                    <a:lnTo>
                      <a:pt x="398" y="348"/>
                    </a:lnTo>
                    <a:lnTo>
                      <a:pt x="399" y="343"/>
                    </a:lnTo>
                    <a:lnTo>
                      <a:pt x="402" y="340"/>
                    </a:lnTo>
                    <a:lnTo>
                      <a:pt x="407" y="335"/>
                    </a:lnTo>
                    <a:lnTo>
                      <a:pt x="407" y="329"/>
                    </a:lnTo>
                    <a:lnTo>
                      <a:pt x="402" y="326"/>
                    </a:lnTo>
                    <a:lnTo>
                      <a:pt x="395" y="326"/>
                    </a:lnTo>
                    <a:lnTo>
                      <a:pt x="391" y="326"/>
                    </a:lnTo>
                    <a:lnTo>
                      <a:pt x="383" y="325"/>
                    </a:lnTo>
                    <a:lnTo>
                      <a:pt x="376" y="324"/>
                    </a:lnTo>
                    <a:lnTo>
                      <a:pt x="372" y="320"/>
                    </a:lnTo>
                    <a:lnTo>
                      <a:pt x="372" y="316"/>
                    </a:lnTo>
                    <a:lnTo>
                      <a:pt x="371" y="311"/>
                    </a:lnTo>
                    <a:lnTo>
                      <a:pt x="369" y="307"/>
                    </a:lnTo>
                    <a:lnTo>
                      <a:pt x="366" y="304"/>
                    </a:lnTo>
                    <a:lnTo>
                      <a:pt x="362" y="299"/>
                    </a:lnTo>
                    <a:lnTo>
                      <a:pt x="355" y="292"/>
                    </a:lnTo>
                    <a:lnTo>
                      <a:pt x="346" y="287"/>
                    </a:lnTo>
                    <a:lnTo>
                      <a:pt x="338" y="286"/>
                    </a:lnTo>
                    <a:lnTo>
                      <a:pt x="341" y="280"/>
                    </a:lnTo>
                    <a:lnTo>
                      <a:pt x="347" y="274"/>
                    </a:lnTo>
                    <a:lnTo>
                      <a:pt x="354" y="271"/>
                    </a:lnTo>
                    <a:lnTo>
                      <a:pt x="360" y="272"/>
                    </a:lnTo>
                    <a:lnTo>
                      <a:pt x="361" y="267"/>
                    </a:lnTo>
                    <a:lnTo>
                      <a:pt x="361" y="261"/>
                    </a:lnTo>
                    <a:lnTo>
                      <a:pt x="361" y="255"/>
                    </a:lnTo>
                    <a:lnTo>
                      <a:pt x="358" y="248"/>
                    </a:lnTo>
                    <a:lnTo>
                      <a:pt x="354" y="243"/>
                    </a:lnTo>
                    <a:lnTo>
                      <a:pt x="346" y="241"/>
                    </a:lnTo>
                    <a:lnTo>
                      <a:pt x="333" y="242"/>
                    </a:lnTo>
                    <a:lnTo>
                      <a:pt x="316" y="248"/>
                    </a:lnTo>
                    <a:lnTo>
                      <a:pt x="318" y="241"/>
                    </a:lnTo>
                    <a:lnTo>
                      <a:pt x="323" y="233"/>
                    </a:lnTo>
                    <a:lnTo>
                      <a:pt x="332" y="227"/>
                    </a:lnTo>
                    <a:lnTo>
                      <a:pt x="343" y="228"/>
                    </a:lnTo>
                    <a:lnTo>
                      <a:pt x="341" y="222"/>
                    </a:lnTo>
                    <a:lnTo>
                      <a:pt x="335" y="218"/>
                    </a:lnTo>
                    <a:lnTo>
                      <a:pt x="327" y="214"/>
                    </a:lnTo>
                    <a:lnTo>
                      <a:pt x="318" y="213"/>
                    </a:lnTo>
                    <a:lnTo>
                      <a:pt x="309" y="215"/>
                    </a:lnTo>
                    <a:lnTo>
                      <a:pt x="301" y="222"/>
                    </a:lnTo>
                    <a:lnTo>
                      <a:pt x="294" y="233"/>
                    </a:lnTo>
                    <a:lnTo>
                      <a:pt x="292" y="250"/>
                    </a:lnTo>
                    <a:lnTo>
                      <a:pt x="285" y="246"/>
                    </a:lnTo>
                    <a:lnTo>
                      <a:pt x="277" y="244"/>
                    </a:lnTo>
                    <a:lnTo>
                      <a:pt x="269" y="243"/>
                    </a:lnTo>
                    <a:lnTo>
                      <a:pt x="261" y="243"/>
                    </a:lnTo>
                    <a:lnTo>
                      <a:pt x="251" y="245"/>
                    </a:lnTo>
                    <a:lnTo>
                      <a:pt x="242" y="250"/>
                    </a:lnTo>
                    <a:lnTo>
                      <a:pt x="233" y="257"/>
                    </a:lnTo>
                    <a:lnTo>
                      <a:pt x="223" y="266"/>
                    </a:lnTo>
                    <a:lnTo>
                      <a:pt x="232" y="267"/>
                    </a:lnTo>
                    <a:lnTo>
                      <a:pt x="238" y="271"/>
                    </a:lnTo>
                    <a:lnTo>
                      <a:pt x="240" y="274"/>
                    </a:lnTo>
                    <a:lnTo>
                      <a:pt x="241" y="275"/>
                    </a:lnTo>
                    <a:lnTo>
                      <a:pt x="234" y="278"/>
                    </a:lnTo>
                    <a:lnTo>
                      <a:pt x="225" y="281"/>
                    </a:lnTo>
                    <a:lnTo>
                      <a:pt x="215" y="286"/>
                    </a:lnTo>
                    <a:lnTo>
                      <a:pt x="205" y="294"/>
                    </a:lnTo>
                    <a:lnTo>
                      <a:pt x="196" y="303"/>
                    </a:lnTo>
                    <a:lnTo>
                      <a:pt x="189" y="317"/>
                    </a:lnTo>
                    <a:lnTo>
                      <a:pt x="186" y="333"/>
                    </a:lnTo>
                    <a:lnTo>
                      <a:pt x="186" y="354"/>
                    </a:lnTo>
                    <a:lnTo>
                      <a:pt x="190" y="351"/>
                    </a:lnTo>
                    <a:lnTo>
                      <a:pt x="197" y="351"/>
                    </a:lnTo>
                    <a:lnTo>
                      <a:pt x="203" y="352"/>
                    </a:lnTo>
                    <a:lnTo>
                      <a:pt x="205" y="352"/>
                    </a:lnTo>
                    <a:lnTo>
                      <a:pt x="200" y="357"/>
                    </a:lnTo>
                    <a:lnTo>
                      <a:pt x="197" y="363"/>
                    </a:lnTo>
                    <a:lnTo>
                      <a:pt x="197" y="368"/>
                    </a:lnTo>
                    <a:lnTo>
                      <a:pt x="198" y="375"/>
                    </a:lnTo>
                    <a:lnTo>
                      <a:pt x="204" y="373"/>
                    </a:lnTo>
                    <a:lnTo>
                      <a:pt x="211" y="372"/>
                    </a:lnTo>
                    <a:lnTo>
                      <a:pt x="217" y="374"/>
                    </a:lnTo>
                    <a:lnTo>
                      <a:pt x="220" y="377"/>
                    </a:lnTo>
                    <a:lnTo>
                      <a:pt x="225" y="381"/>
                    </a:lnTo>
                    <a:lnTo>
                      <a:pt x="231" y="386"/>
                    </a:lnTo>
                    <a:lnTo>
                      <a:pt x="238" y="389"/>
                    </a:lnTo>
                    <a:lnTo>
                      <a:pt x="240" y="390"/>
                    </a:lnTo>
                    <a:lnTo>
                      <a:pt x="235" y="394"/>
                    </a:lnTo>
                    <a:lnTo>
                      <a:pt x="235" y="401"/>
                    </a:lnTo>
                    <a:lnTo>
                      <a:pt x="241" y="410"/>
                    </a:lnTo>
                    <a:lnTo>
                      <a:pt x="253" y="419"/>
                    </a:lnTo>
                    <a:lnTo>
                      <a:pt x="265" y="424"/>
                    </a:lnTo>
                    <a:lnTo>
                      <a:pt x="273" y="424"/>
                    </a:lnTo>
                    <a:lnTo>
                      <a:pt x="278" y="423"/>
                    </a:lnTo>
                    <a:lnTo>
                      <a:pt x="279" y="421"/>
                    </a:lnTo>
                    <a:lnTo>
                      <a:pt x="281" y="431"/>
                    </a:lnTo>
                    <a:lnTo>
                      <a:pt x="284" y="444"/>
                    </a:lnTo>
                    <a:lnTo>
                      <a:pt x="284" y="458"/>
                    </a:lnTo>
                    <a:lnTo>
                      <a:pt x="282" y="469"/>
                    </a:lnTo>
                    <a:lnTo>
                      <a:pt x="279" y="472"/>
                    </a:lnTo>
                    <a:lnTo>
                      <a:pt x="272" y="477"/>
                    </a:lnTo>
                    <a:lnTo>
                      <a:pt x="262" y="480"/>
                    </a:lnTo>
                    <a:lnTo>
                      <a:pt x="251" y="482"/>
                    </a:lnTo>
                    <a:lnTo>
                      <a:pt x="240" y="485"/>
                    </a:lnTo>
                    <a:lnTo>
                      <a:pt x="228" y="487"/>
                    </a:lnTo>
                    <a:lnTo>
                      <a:pt x="219" y="487"/>
                    </a:lnTo>
                    <a:lnTo>
                      <a:pt x="212" y="486"/>
                    </a:lnTo>
                    <a:lnTo>
                      <a:pt x="206" y="485"/>
                    </a:lnTo>
                    <a:lnTo>
                      <a:pt x="201" y="484"/>
                    </a:lnTo>
                    <a:lnTo>
                      <a:pt x="195" y="482"/>
                    </a:lnTo>
                    <a:lnTo>
                      <a:pt x="190" y="482"/>
                    </a:lnTo>
                    <a:lnTo>
                      <a:pt x="186" y="482"/>
                    </a:lnTo>
                    <a:lnTo>
                      <a:pt x="182" y="482"/>
                    </a:lnTo>
                    <a:lnTo>
                      <a:pt x="179" y="484"/>
                    </a:lnTo>
                    <a:lnTo>
                      <a:pt x="178" y="485"/>
                    </a:lnTo>
                    <a:lnTo>
                      <a:pt x="174" y="481"/>
                    </a:lnTo>
                    <a:lnTo>
                      <a:pt x="170" y="477"/>
                    </a:lnTo>
                    <a:lnTo>
                      <a:pt x="164" y="471"/>
                    </a:lnTo>
                    <a:lnTo>
                      <a:pt x="156" y="463"/>
                    </a:lnTo>
                    <a:lnTo>
                      <a:pt x="149" y="455"/>
                    </a:lnTo>
                    <a:lnTo>
                      <a:pt x="141" y="446"/>
                    </a:lnTo>
                    <a:lnTo>
                      <a:pt x="134" y="435"/>
                    </a:lnTo>
                    <a:lnTo>
                      <a:pt x="127" y="424"/>
                    </a:lnTo>
                    <a:lnTo>
                      <a:pt x="121" y="425"/>
                    </a:lnTo>
                    <a:lnTo>
                      <a:pt x="114" y="426"/>
                    </a:lnTo>
                    <a:lnTo>
                      <a:pt x="107" y="428"/>
                    </a:lnTo>
                    <a:lnTo>
                      <a:pt x="103" y="431"/>
                    </a:lnTo>
                    <a:lnTo>
                      <a:pt x="99" y="419"/>
                    </a:lnTo>
                    <a:lnTo>
                      <a:pt x="91" y="402"/>
                    </a:lnTo>
                    <a:lnTo>
                      <a:pt x="83" y="387"/>
                    </a:lnTo>
                    <a:lnTo>
                      <a:pt x="78" y="378"/>
                    </a:lnTo>
                    <a:lnTo>
                      <a:pt x="84" y="371"/>
                    </a:lnTo>
                    <a:lnTo>
                      <a:pt x="91" y="360"/>
                    </a:lnTo>
                    <a:lnTo>
                      <a:pt x="98" y="348"/>
                    </a:lnTo>
                    <a:lnTo>
                      <a:pt x="105" y="334"/>
                    </a:lnTo>
                    <a:lnTo>
                      <a:pt x="111" y="320"/>
                    </a:lnTo>
                    <a:lnTo>
                      <a:pt x="117" y="306"/>
                    </a:lnTo>
                    <a:lnTo>
                      <a:pt x="120" y="295"/>
                    </a:lnTo>
                    <a:lnTo>
                      <a:pt x="122" y="284"/>
                    </a:lnTo>
                    <a:lnTo>
                      <a:pt x="126" y="260"/>
                    </a:lnTo>
                    <a:lnTo>
                      <a:pt x="133" y="231"/>
                    </a:lnTo>
                    <a:lnTo>
                      <a:pt x="140" y="206"/>
                    </a:lnTo>
                    <a:lnTo>
                      <a:pt x="145" y="193"/>
                    </a:lnTo>
                    <a:lnTo>
                      <a:pt x="152" y="188"/>
                    </a:lnTo>
                    <a:lnTo>
                      <a:pt x="162" y="179"/>
                    </a:lnTo>
                    <a:lnTo>
                      <a:pt x="171" y="167"/>
                    </a:lnTo>
                    <a:lnTo>
                      <a:pt x="175" y="156"/>
                    </a:lnTo>
                    <a:lnTo>
                      <a:pt x="178" y="151"/>
                    </a:lnTo>
                    <a:lnTo>
                      <a:pt x="182" y="146"/>
                    </a:lnTo>
                    <a:lnTo>
                      <a:pt x="188" y="144"/>
                    </a:lnTo>
                    <a:lnTo>
                      <a:pt x="195" y="142"/>
                    </a:lnTo>
                    <a:lnTo>
                      <a:pt x="202" y="141"/>
                    </a:lnTo>
                    <a:lnTo>
                      <a:pt x="208" y="139"/>
                    </a:lnTo>
                    <a:lnTo>
                      <a:pt x="213" y="141"/>
                    </a:lnTo>
                    <a:lnTo>
                      <a:pt x="218" y="142"/>
                    </a:lnTo>
                    <a:lnTo>
                      <a:pt x="224" y="142"/>
                    </a:lnTo>
                    <a:lnTo>
                      <a:pt x="225" y="136"/>
                    </a:lnTo>
                    <a:lnTo>
                      <a:pt x="225" y="128"/>
                    </a:lnTo>
                    <a:lnTo>
                      <a:pt x="221" y="121"/>
                    </a:lnTo>
                    <a:lnTo>
                      <a:pt x="218" y="119"/>
                    </a:lnTo>
                    <a:lnTo>
                      <a:pt x="215" y="116"/>
                    </a:lnTo>
                    <a:lnTo>
                      <a:pt x="209" y="115"/>
                    </a:lnTo>
                    <a:lnTo>
                      <a:pt x="204" y="114"/>
                    </a:lnTo>
                    <a:lnTo>
                      <a:pt x="198" y="114"/>
                    </a:lnTo>
                    <a:lnTo>
                      <a:pt x="193" y="115"/>
                    </a:lnTo>
                    <a:lnTo>
                      <a:pt x="188" y="116"/>
                    </a:lnTo>
                    <a:lnTo>
                      <a:pt x="183" y="119"/>
                    </a:lnTo>
                    <a:lnTo>
                      <a:pt x="175" y="122"/>
                    </a:lnTo>
                    <a:lnTo>
                      <a:pt x="166" y="121"/>
                    </a:lnTo>
                    <a:lnTo>
                      <a:pt x="159" y="118"/>
                    </a:lnTo>
                    <a:lnTo>
                      <a:pt x="155" y="113"/>
                    </a:lnTo>
                    <a:lnTo>
                      <a:pt x="152" y="104"/>
                    </a:lnTo>
                    <a:lnTo>
                      <a:pt x="151" y="93"/>
                    </a:lnTo>
                    <a:lnTo>
                      <a:pt x="150" y="84"/>
                    </a:lnTo>
                    <a:lnTo>
                      <a:pt x="150" y="81"/>
                    </a:lnTo>
                    <a:lnTo>
                      <a:pt x="157" y="80"/>
                    </a:lnTo>
                    <a:lnTo>
                      <a:pt x="165" y="78"/>
                    </a:lnTo>
                    <a:lnTo>
                      <a:pt x="174" y="76"/>
                    </a:lnTo>
                    <a:lnTo>
                      <a:pt x="183" y="73"/>
                    </a:lnTo>
                    <a:lnTo>
                      <a:pt x="193" y="70"/>
                    </a:lnTo>
                    <a:lnTo>
                      <a:pt x="201" y="66"/>
                    </a:lnTo>
                    <a:lnTo>
                      <a:pt x="206" y="62"/>
                    </a:lnTo>
                    <a:lnTo>
                      <a:pt x="210" y="58"/>
                    </a:lnTo>
                    <a:lnTo>
                      <a:pt x="212" y="50"/>
                    </a:lnTo>
                    <a:lnTo>
                      <a:pt x="209" y="45"/>
                    </a:lnTo>
                    <a:lnTo>
                      <a:pt x="203" y="45"/>
                    </a:lnTo>
                    <a:lnTo>
                      <a:pt x="196" y="47"/>
                    </a:lnTo>
                    <a:lnTo>
                      <a:pt x="187" y="50"/>
                    </a:lnTo>
                    <a:lnTo>
                      <a:pt x="178" y="51"/>
                    </a:lnTo>
                    <a:lnTo>
                      <a:pt x="171" y="52"/>
                    </a:lnTo>
                    <a:lnTo>
                      <a:pt x="167" y="52"/>
                    </a:lnTo>
                    <a:lnTo>
                      <a:pt x="173" y="48"/>
                    </a:lnTo>
                    <a:lnTo>
                      <a:pt x="180" y="44"/>
                    </a:lnTo>
                    <a:lnTo>
                      <a:pt x="185" y="40"/>
                    </a:lnTo>
                    <a:lnTo>
                      <a:pt x="190" y="35"/>
                    </a:lnTo>
                    <a:lnTo>
                      <a:pt x="194" y="30"/>
                    </a:lnTo>
                    <a:lnTo>
                      <a:pt x="197" y="25"/>
                    </a:lnTo>
                    <a:lnTo>
                      <a:pt x="200" y="20"/>
                    </a:lnTo>
                    <a:lnTo>
                      <a:pt x="202" y="15"/>
                    </a:lnTo>
                    <a:lnTo>
                      <a:pt x="202" y="6"/>
                    </a:lnTo>
                    <a:lnTo>
                      <a:pt x="197" y="0"/>
                    </a:lnTo>
                    <a:lnTo>
                      <a:pt x="192" y="0"/>
                    </a:lnTo>
                    <a:lnTo>
                      <a:pt x="183" y="7"/>
                    </a:lnTo>
                    <a:lnTo>
                      <a:pt x="179" y="13"/>
                    </a:lnTo>
                    <a:lnTo>
                      <a:pt x="173" y="19"/>
                    </a:lnTo>
                    <a:lnTo>
                      <a:pt x="167" y="23"/>
                    </a:lnTo>
                    <a:lnTo>
                      <a:pt x="160" y="28"/>
                    </a:lnTo>
                    <a:lnTo>
                      <a:pt x="154" y="31"/>
                    </a:lnTo>
                    <a:lnTo>
                      <a:pt x="148" y="35"/>
                    </a:lnTo>
                    <a:lnTo>
                      <a:pt x="143" y="37"/>
                    </a:lnTo>
                    <a:lnTo>
                      <a:pt x="140" y="38"/>
                    </a:lnTo>
                    <a:lnTo>
                      <a:pt x="132" y="44"/>
                    </a:lnTo>
                    <a:lnTo>
                      <a:pt x="122" y="53"/>
                    </a:lnTo>
                    <a:lnTo>
                      <a:pt x="113" y="63"/>
                    </a:lnTo>
                    <a:lnTo>
                      <a:pt x="110" y="74"/>
                    </a:lnTo>
                    <a:lnTo>
                      <a:pt x="109" y="90"/>
                    </a:lnTo>
                    <a:lnTo>
                      <a:pt x="107" y="116"/>
                    </a:lnTo>
                    <a:lnTo>
                      <a:pt x="107" y="144"/>
                    </a:lnTo>
                    <a:lnTo>
                      <a:pt x="109" y="164"/>
                    </a:lnTo>
                    <a:lnTo>
                      <a:pt x="109" y="173"/>
                    </a:lnTo>
                    <a:lnTo>
                      <a:pt x="106" y="182"/>
                    </a:lnTo>
                    <a:lnTo>
                      <a:pt x="102" y="191"/>
                    </a:lnTo>
                    <a:lnTo>
                      <a:pt x="97" y="199"/>
                    </a:lnTo>
                    <a:lnTo>
                      <a:pt x="90" y="207"/>
                    </a:lnTo>
                    <a:lnTo>
                      <a:pt x="78" y="221"/>
                    </a:lnTo>
                    <a:lnTo>
                      <a:pt x="64" y="240"/>
                    </a:lnTo>
                    <a:lnTo>
                      <a:pt x="48" y="260"/>
                    </a:lnTo>
                    <a:lnTo>
                      <a:pt x="33" y="283"/>
                    </a:lnTo>
                    <a:lnTo>
                      <a:pt x="19" y="305"/>
                    </a:lnTo>
                    <a:lnTo>
                      <a:pt x="10" y="327"/>
                    </a:lnTo>
                    <a:lnTo>
                      <a:pt x="5" y="347"/>
                    </a:lnTo>
                    <a:lnTo>
                      <a:pt x="0" y="356"/>
                    </a:lnTo>
                    <a:lnTo>
                      <a:pt x="0" y="366"/>
                    </a:lnTo>
                    <a:lnTo>
                      <a:pt x="2" y="378"/>
                    </a:lnTo>
                    <a:lnTo>
                      <a:pt x="6" y="387"/>
                    </a:lnTo>
                    <a:lnTo>
                      <a:pt x="5" y="396"/>
                    </a:lnTo>
                    <a:lnTo>
                      <a:pt x="6" y="408"/>
                    </a:lnTo>
                    <a:lnTo>
                      <a:pt x="9" y="423"/>
                    </a:lnTo>
                    <a:lnTo>
                      <a:pt x="13" y="438"/>
                    </a:lnTo>
                    <a:lnTo>
                      <a:pt x="18" y="454"/>
                    </a:lnTo>
                    <a:lnTo>
                      <a:pt x="23" y="470"/>
                    </a:lnTo>
                    <a:lnTo>
                      <a:pt x="30" y="485"/>
                    </a:lnTo>
                    <a:lnTo>
                      <a:pt x="37" y="499"/>
                    </a:lnTo>
                    <a:lnTo>
                      <a:pt x="33" y="507"/>
                    </a:lnTo>
                    <a:lnTo>
                      <a:pt x="29" y="515"/>
                    </a:lnTo>
                    <a:lnTo>
                      <a:pt x="27" y="522"/>
                    </a:lnTo>
                    <a:lnTo>
                      <a:pt x="26" y="524"/>
                    </a:lnTo>
                    <a:lnTo>
                      <a:pt x="34" y="530"/>
                    </a:lnTo>
                    <a:lnTo>
                      <a:pt x="42" y="538"/>
                    </a:lnTo>
                    <a:lnTo>
                      <a:pt x="50" y="547"/>
                    </a:lnTo>
                    <a:lnTo>
                      <a:pt x="56" y="557"/>
                    </a:lnTo>
                    <a:lnTo>
                      <a:pt x="63" y="566"/>
                    </a:lnTo>
                    <a:lnTo>
                      <a:pt x="67" y="576"/>
                    </a:lnTo>
                    <a:lnTo>
                      <a:pt x="72" y="584"/>
                    </a:lnTo>
                    <a:lnTo>
                      <a:pt x="75" y="591"/>
                    </a:lnTo>
                    <a:lnTo>
                      <a:pt x="81" y="598"/>
                    </a:lnTo>
                    <a:lnTo>
                      <a:pt x="90" y="608"/>
                    </a:lnTo>
                    <a:lnTo>
                      <a:pt x="102" y="618"/>
                    </a:lnTo>
                    <a:lnTo>
                      <a:pt x="114" y="630"/>
                    </a:lnTo>
                    <a:lnTo>
                      <a:pt x="127" y="641"/>
                    </a:lnTo>
                    <a:lnTo>
                      <a:pt x="139" y="651"/>
                    </a:lnTo>
                    <a:lnTo>
                      <a:pt x="149" y="657"/>
                    </a:lnTo>
                    <a:lnTo>
                      <a:pt x="156" y="662"/>
                    </a:lnTo>
                    <a:lnTo>
                      <a:pt x="157" y="676"/>
                    </a:lnTo>
                    <a:lnTo>
                      <a:pt x="160" y="695"/>
                    </a:lnTo>
                    <a:lnTo>
                      <a:pt x="167" y="720"/>
                    </a:lnTo>
                    <a:lnTo>
                      <a:pt x="175" y="746"/>
                    </a:lnTo>
                    <a:lnTo>
                      <a:pt x="183" y="771"/>
                    </a:lnTo>
                    <a:lnTo>
                      <a:pt x="192" y="793"/>
                    </a:lnTo>
                    <a:lnTo>
                      <a:pt x="200" y="811"/>
                    </a:lnTo>
                    <a:lnTo>
                      <a:pt x="205" y="820"/>
                    </a:lnTo>
                    <a:lnTo>
                      <a:pt x="212" y="814"/>
                    </a:lnTo>
                    <a:lnTo>
                      <a:pt x="224" y="808"/>
                    </a:lnTo>
                    <a:lnTo>
                      <a:pt x="233" y="804"/>
                    </a:lnTo>
                    <a:lnTo>
                      <a:pt x="238" y="802"/>
                    </a:lnTo>
                    <a:lnTo>
                      <a:pt x="241" y="814"/>
                    </a:lnTo>
                    <a:lnTo>
                      <a:pt x="247" y="821"/>
                    </a:lnTo>
                    <a:lnTo>
                      <a:pt x="250" y="825"/>
                    </a:lnTo>
                    <a:lnTo>
                      <a:pt x="253" y="827"/>
                    </a:lnTo>
                    <a:lnTo>
                      <a:pt x="243" y="829"/>
                    </a:lnTo>
                    <a:lnTo>
                      <a:pt x="242" y="837"/>
                    </a:lnTo>
                    <a:lnTo>
                      <a:pt x="242" y="845"/>
                    </a:lnTo>
                    <a:lnTo>
                      <a:pt x="243" y="852"/>
                    </a:lnTo>
                    <a:lnTo>
                      <a:pt x="247" y="858"/>
                    </a:lnTo>
                    <a:lnTo>
                      <a:pt x="240" y="865"/>
                    </a:lnTo>
                    <a:lnTo>
                      <a:pt x="233" y="873"/>
                    </a:lnTo>
                    <a:lnTo>
                      <a:pt x="228" y="882"/>
                    </a:lnTo>
                    <a:lnTo>
                      <a:pt x="227" y="895"/>
                    </a:lnTo>
                    <a:lnTo>
                      <a:pt x="227" y="910"/>
                    </a:lnTo>
                    <a:lnTo>
                      <a:pt x="232" y="927"/>
                    </a:lnTo>
                    <a:lnTo>
                      <a:pt x="239" y="949"/>
                    </a:lnTo>
                    <a:lnTo>
                      <a:pt x="251" y="974"/>
                    </a:lnTo>
                    <a:lnTo>
                      <a:pt x="254" y="1000"/>
                    </a:lnTo>
                    <a:lnTo>
                      <a:pt x="258" y="1040"/>
                    </a:lnTo>
                    <a:lnTo>
                      <a:pt x="266" y="1079"/>
                    </a:lnTo>
                    <a:lnTo>
                      <a:pt x="277" y="1106"/>
                    </a:lnTo>
                    <a:lnTo>
                      <a:pt x="281" y="1102"/>
                    </a:lnTo>
                    <a:lnTo>
                      <a:pt x="286" y="1097"/>
                    </a:lnTo>
                    <a:lnTo>
                      <a:pt x="291" y="1094"/>
                    </a:lnTo>
                    <a:lnTo>
                      <a:pt x="292" y="1093"/>
                    </a:lnTo>
                    <a:lnTo>
                      <a:pt x="299" y="1104"/>
                    </a:lnTo>
                    <a:lnTo>
                      <a:pt x="303" y="1111"/>
                    </a:lnTo>
                    <a:lnTo>
                      <a:pt x="307" y="1117"/>
                    </a:lnTo>
                    <a:lnTo>
                      <a:pt x="312" y="1121"/>
                    </a:lnTo>
                    <a:lnTo>
                      <a:pt x="319" y="1129"/>
                    </a:lnTo>
                    <a:lnTo>
                      <a:pt x="324" y="1142"/>
                    </a:lnTo>
                    <a:lnTo>
                      <a:pt x="324" y="1155"/>
                    </a:lnTo>
                    <a:lnTo>
                      <a:pt x="318" y="1164"/>
                    </a:lnTo>
                    <a:lnTo>
                      <a:pt x="312" y="1169"/>
                    </a:lnTo>
                    <a:lnTo>
                      <a:pt x="305" y="1174"/>
                    </a:lnTo>
                    <a:lnTo>
                      <a:pt x="297" y="1181"/>
                    </a:lnTo>
                    <a:lnTo>
                      <a:pt x="288" y="1190"/>
                    </a:lnTo>
                    <a:lnTo>
                      <a:pt x="280" y="1201"/>
                    </a:lnTo>
                    <a:lnTo>
                      <a:pt x="272" y="1213"/>
                    </a:lnTo>
                    <a:lnTo>
                      <a:pt x="266" y="1227"/>
                    </a:lnTo>
                    <a:lnTo>
                      <a:pt x="263" y="1242"/>
                    </a:lnTo>
                    <a:lnTo>
                      <a:pt x="261" y="1278"/>
                    </a:lnTo>
                    <a:lnTo>
                      <a:pt x="261" y="1319"/>
                    </a:lnTo>
                    <a:lnTo>
                      <a:pt x="263" y="1368"/>
                    </a:lnTo>
                    <a:lnTo>
                      <a:pt x="264" y="1422"/>
                    </a:lnTo>
                    <a:lnTo>
                      <a:pt x="251" y="1424"/>
                    </a:lnTo>
                    <a:lnTo>
                      <a:pt x="243" y="1433"/>
                    </a:lnTo>
                    <a:lnTo>
                      <a:pt x="241" y="1449"/>
                    </a:lnTo>
                    <a:lnTo>
                      <a:pt x="248" y="1476"/>
                    </a:lnTo>
                    <a:lnTo>
                      <a:pt x="243" y="1479"/>
                    </a:lnTo>
                    <a:lnTo>
                      <a:pt x="238" y="1483"/>
                    </a:lnTo>
                    <a:lnTo>
                      <a:pt x="232" y="1487"/>
                    </a:lnTo>
                    <a:lnTo>
                      <a:pt x="226" y="1493"/>
                    </a:lnTo>
                    <a:lnTo>
                      <a:pt x="221" y="1500"/>
                    </a:lnTo>
                    <a:lnTo>
                      <a:pt x="218" y="1508"/>
                    </a:lnTo>
                    <a:lnTo>
                      <a:pt x="217" y="1519"/>
                    </a:lnTo>
                    <a:lnTo>
                      <a:pt x="218" y="1531"/>
                    </a:lnTo>
                    <a:lnTo>
                      <a:pt x="223" y="1537"/>
                    </a:lnTo>
                    <a:lnTo>
                      <a:pt x="228" y="1543"/>
                    </a:lnTo>
                    <a:lnTo>
                      <a:pt x="235" y="1548"/>
                    </a:lnTo>
                    <a:lnTo>
                      <a:pt x="243" y="1553"/>
                    </a:lnTo>
                    <a:lnTo>
                      <a:pt x="250" y="1559"/>
                    </a:lnTo>
                    <a:lnTo>
                      <a:pt x="257" y="1563"/>
                    </a:lnTo>
                    <a:lnTo>
                      <a:pt x="262" y="1568"/>
                    </a:lnTo>
                    <a:lnTo>
                      <a:pt x="265" y="1571"/>
                    </a:lnTo>
                    <a:lnTo>
                      <a:pt x="270" y="1576"/>
                    </a:lnTo>
                    <a:lnTo>
                      <a:pt x="279" y="1581"/>
                    </a:lnTo>
                    <a:lnTo>
                      <a:pt x="293" y="1586"/>
                    </a:lnTo>
                    <a:lnTo>
                      <a:pt x="309" y="1591"/>
                    </a:lnTo>
                    <a:lnTo>
                      <a:pt x="326" y="1597"/>
                    </a:lnTo>
                    <a:lnTo>
                      <a:pt x="345" y="1600"/>
                    </a:lnTo>
                    <a:lnTo>
                      <a:pt x="362" y="1601"/>
                    </a:lnTo>
                    <a:lnTo>
                      <a:pt x="378" y="1601"/>
                    </a:lnTo>
                    <a:lnTo>
                      <a:pt x="391" y="1598"/>
                    </a:lnTo>
                    <a:lnTo>
                      <a:pt x="400" y="1592"/>
                    </a:lnTo>
                    <a:lnTo>
                      <a:pt x="404" y="1584"/>
                    </a:lnTo>
                    <a:lnTo>
                      <a:pt x="407" y="1575"/>
                    </a:lnTo>
                    <a:lnTo>
                      <a:pt x="404" y="1566"/>
                    </a:lnTo>
                    <a:lnTo>
                      <a:pt x="401" y="1558"/>
                    </a:lnTo>
                    <a:lnTo>
                      <a:pt x="394" y="1551"/>
                    </a:lnTo>
                    <a:lnTo>
                      <a:pt x="385" y="1545"/>
                    </a:lnTo>
                    <a:lnTo>
                      <a:pt x="376" y="1542"/>
                    </a:lnTo>
                    <a:lnTo>
                      <a:pt x="370" y="1539"/>
                    </a:lnTo>
                    <a:lnTo>
                      <a:pt x="364" y="1538"/>
                    </a:lnTo>
                    <a:lnTo>
                      <a:pt x="361" y="1537"/>
                    </a:lnTo>
                    <a:lnTo>
                      <a:pt x="357" y="1537"/>
                    </a:lnTo>
                    <a:lnTo>
                      <a:pt x="355" y="1536"/>
                    </a:lnTo>
                    <a:lnTo>
                      <a:pt x="353" y="1535"/>
                    </a:lnTo>
                    <a:lnTo>
                      <a:pt x="349" y="1532"/>
                    </a:lnTo>
                    <a:lnTo>
                      <a:pt x="341" y="1524"/>
                    </a:lnTo>
                    <a:lnTo>
                      <a:pt x="334" y="1513"/>
                    </a:lnTo>
                    <a:lnTo>
                      <a:pt x="327" y="1504"/>
                    </a:lnTo>
                    <a:lnTo>
                      <a:pt x="322" y="1498"/>
                    </a:lnTo>
                    <a:lnTo>
                      <a:pt x="326" y="1487"/>
                    </a:lnTo>
                    <a:lnTo>
                      <a:pt x="332" y="1485"/>
                    </a:lnTo>
                    <a:lnTo>
                      <a:pt x="337" y="1482"/>
                    </a:lnTo>
                    <a:lnTo>
                      <a:pt x="338" y="1471"/>
                    </a:lnTo>
                    <a:lnTo>
                      <a:pt x="335" y="1456"/>
                    </a:lnTo>
                    <a:lnTo>
                      <a:pt x="328" y="1445"/>
                    </a:lnTo>
                    <a:lnTo>
                      <a:pt x="322" y="1438"/>
                    </a:lnTo>
                    <a:lnTo>
                      <a:pt x="312" y="1433"/>
                    </a:lnTo>
                    <a:lnTo>
                      <a:pt x="314" y="1420"/>
                    </a:lnTo>
                    <a:lnTo>
                      <a:pt x="317" y="1400"/>
                    </a:lnTo>
                    <a:lnTo>
                      <a:pt x="322" y="1377"/>
                    </a:lnTo>
                    <a:lnTo>
                      <a:pt x="327" y="1352"/>
                    </a:lnTo>
                    <a:lnTo>
                      <a:pt x="334" y="1326"/>
                    </a:lnTo>
                    <a:lnTo>
                      <a:pt x="342" y="1303"/>
                    </a:lnTo>
                    <a:lnTo>
                      <a:pt x="350" y="1283"/>
                    </a:lnTo>
                    <a:lnTo>
                      <a:pt x="358" y="1266"/>
                    </a:lnTo>
                    <a:lnTo>
                      <a:pt x="365" y="1254"/>
                    </a:lnTo>
                    <a:lnTo>
                      <a:pt x="372" y="1241"/>
                    </a:lnTo>
                    <a:lnTo>
                      <a:pt x="379" y="1228"/>
                    </a:lnTo>
                    <a:lnTo>
                      <a:pt x="385" y="1218"/>
                    </a:lnTo>
                    <a:lnTo>
                      <a:pt x="391" y="1208"/>
                    </a:lnTo>
                    <a:lnTo>
                      <a:pt x="396" y="1201"/>
                    </a:lnTo>
                    <a:lnTo>
                      <a:pt x="401" y="1195"/>
                    </a:lnTo>
                    <a:lnTo>
                      <a:pt x="407" y="1192"/>
                    </a:lnTo>
                    <a:lnTo>
                      <a:pt x="413" y="1188"/>
                    </a:lnTo>
                    <a:lnTo>
                      <a:pt x="418" y="1180"/>
                    </a:lnTo>
                    <a:lnTo>
                      <a:pt x="423" y="1171"/>
                    </a:lnTo>
                    <a:lnTo>
                      <a:pt x="427" y="1160"/>
                    </a:lnTo>
                    <a:lnTo>
                      <a:pt x="430" y="1149"/>
                    </a:lnTo>
                    <a:lnTo>
                      <a:pt x="431" y="1137"/>
                    </a:lnTo>
                    <a:lnTo>
                      <a:pt x="429" y="1127"/>
                    </a:lnTo>
                    <a:lnTo>
                      <a:pt x="424" y="1119"/>
                    </a:lnTo>
                    <a:lnTo>
                      <a:pt x="421" y="1102"/>
                    </a:lnTo>
                    <a:lnTo>
                      <a:pt x="418" y="1085"/>
                    </a:lnTo>
                    <a:lnTo>
                      <a:pt x="416" y="1070"/>
                    </a:lnTo>
                    <a:lnTo>
                      <a:pt x="415" y="1064"/>
                    </a:lnTo>
                    <a:close/>
                  </a:path>
                </a:pathLst>
              </a:custGeom>
              <a:solidFill>
                <a:srgbClr val="99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386" name="Line 15"/>
              <p:cNvSpPr>
                <a:spLocks noChangeShapeType="1"/>
              </p:cNvSpPr>
              <p:nvPr/>
            </p:nvSpPr>
            <p:spPr bwMode="auto">
              <a:xfrm>
                <a:off x="1776" y="3216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7" name="Line 16"/>
              <p:cNvSpPr>
                <a:spLocks noChangeShapeType="1"/>
              </p:cNvSpPr>
              <p:nvPr/>
            </p:nvSpPr>
            <p:spPr bwMode="auto">
              <a:xfrm>
                <a:off x="1680" y="3216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8" name="Line 17"/>
              <p:cNvSpPr>
                <a:spLocks noChangeShapeType="1"/>
              </p:cNvSpPr>
              <p:nvPr/>
            </p:nvSpPr>
            <p:spPr bwMode="auto">
              <a:xfrm>
                <a:off x="1680" y="3360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9" name="Line 18"/>
              <p:cNvSpPr>
                <a:spLocks noChangeShapeType="1"/>
              </p:cNvSpPr>
              <p:nvPr/>
            </p:nvSpPr>
            <p:spPr bwMode="auto">
              <a:xfrm flipH="1">
                <a:off x="1728" y="3360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90" name="Line 19"/>
              <p:cNvSpPr>
                <a:spLocks noChangeShapeType="1"/>
              </p:cNvSpPr>
              <p:nvPr/>
            </p:nvSpPr>
            <p:spPr bwMode="auto">
              <a:xfrm>
                <a:off x="168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450" y="624"/>
              <a:ext cx="864" cy="2688"/>
              <a:chOff x="1248" y="1032"/>
              <a:chExt cx="864" cy="2688"/>
            </a:xfrm>
          </p:grpSpPr>
          <p:sp>
            <p:nvSpPr>
              <p:cNvPr id="57382" name="Line 21"/>
              <p:cNvSpPr>
                <a:spLocks noChangeShapeType="1"/>
              </p:cNvSpPr>
              <p:nvPr/>
            </p:nvSpPr>
            <p:spPr bwMode="auto">
              <a:xfrm>
                <a:off x="1248" y="1032"/>
                <a:ext cx="0" cy="26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3" name="Line 22"/>
              <p:cNvSpPr>
                <a:spLocks noChangeShapeType="1"/>
              </p:cNvSpPr>
              <p:nvPr/>
            </p:nvSpPr>
            <p:spPr bwMode="auto">
              <a:xfrm>
                <a:off x="2112" y="1032"/>
                <a:ext cx="0" cy="26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4" name="Line 23"/>
              <p:cNvSpPr>
                <a:spLocks noChangeShapeType="1"/>
              </p:cNvSpPr>
              <p:nvPr/>
            </p:nvSpPr>
            <p:spPr bwMode="auto">
              <a:xfrm>
                <a:off x="1248" y="2064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834" y="840"/>
              <a:ext cx="384" cy="816"/>
              <a:chOff x="1632" y="1248"/>
              <a:chExt cx="384" cy="816"/>
            </a:xfrm>
          </p:grpSpPr>
          <p:sp>
            <p:nvSpPr>
              <p:cNvPr id="57375" name="Freeform 25"/>
              <p:cNvSpPr>
                <a:spLocks/>
              </p:cNvSpPr>
              <p:nvPr/>
            </p:nvSpPr>
            <p:spPr bwMode="auto">
              <a:xfrm flipH="1">
                <a:off x="1632" y="1248"/>
                <a:ext cx="365" cy="801"/>
              </a:xfrm>
              <a:custGeom>
                <a:avLst/>
                <a:gdLst>
                  <a:gd name="T0" fmla="*/ 1 w 730"/>
                  <a:gd name="T1" fmla="*/ 1 h 1601"/>
                  <a:gd name="T2" fmla="*/ 1 w 730"/>
                  <a:gd name="T3" fmla="*/ 1 h 1601"/>
                  <a:gd name="T4" fmla="*/ 1 w 730"/>
                  <a:gd name="T5" fmla="*/ 1 h 1601"/>
                  <a:gd name="T6" fmla="*/ 1 w 730"/>
                  <a:gd name="T7" fmla="*/ 1 h 1601"/>
                  <a:gd name="T8" fmla="*/ 1 w 730"/>
                  <a:gd name="T9" fmla="*/ 1 h 1601"/>
                  <a:gd name="T10" fmla="*/ 1 w 730"/>
                  <a:gd name="T11" fmla="*/ 1 h 1601"/>
                  <a:gd name="T12" fmla="*/ 1 w 730"/>
                  <a:gd name="T13" fmla="*/ 1 h 1601"/>
                  <a:gd name="T14" fmla="*/ 1 w 730"/>
                  <a:gd name="T15" fmla="*/ 1 h 1601"/>
                  <a:gd name="T16" fmla="*/ 1 w 730"/>
                  <a:gd name="T17" fmla="*/ 1 h 1601"/>
                  <a:gd name="T18" fmla="*/ 1 w 730"/>
                  <a:gd name="T19" fmla="*/ 1 h 1601"/>
                  <a:gd name="T20" fmla="*/ 1 w 730"/>
                  <a:gd name="T21" fmla="*/ 1 h 1601"/>
                  <a:gd name="T22" fmla="*/ 1 w 730"/>
                  <a:gd name="T23" fmla="*/ 1 h 1601"/>
                  <a:gd name="T24" fmla="*/ 1 w 730"/>
                  <a:gd name="T25" fmla="*/ 1 h 1601"/>
                  <a:gd name="T26" fmla="*/ 1 w 730"/>
                  <a:gd name="T27" fmla="*/ 1 h 1601"/>
                  <a:gd name="T28" fmla="*/ 1 w 730"/>
                  <a:gd name="T29" fmla="*/ 1 h 1601"/>
                  <a:gd name="T30" fmla="*/ 1 w 730"/>
                  <a:gd name="T31" fmla="*/ 1 h 1601"/>
                  <a:gd name="T32" fmla="*/ 1 w 730"/>
                  <a:gd name="T33" fmla="*/ 1 h 1601"/>
                  <a:gd name="T34" fmla="*/ 1 w 730"/>
                  <a:gd name="T35" fmla="*/ 1 h 1601"/>
                  <a:gd name="T36" fmla="*/ 1 w 730"/>
                  <a:gd name="T37" fmla="*/ 1 h 1601"/>
                  <a:gd name="T38" fmla="*/ 1 w 730"/>
                  <a:gd name="T39" fmla="*/ 1 h 1601"/>
                  <a:gd name="T40" fmla="*/ 1 w 730"/>
                  <a:gd name="T41" fmla="*/ 1 h 1601"/>
                  <a:gd name="T42" fmla="*/ 1 w 730"/>
                  <a:gd name="T43" fmla="*/ 1 h 1601"/>
                  <a:gd name="T44" fmla="*/ 1 w 730"/>
                  <a:gd name="T45" fmla="*/ 1 h 1601"/>
                  <a:gd name="T46" fmla="*/ 1 w 730"/>
                  <a:gd name="T47" fmla="*/ 1 h 1601"/>
                  <a:gd name="T48" fmla="*/ 1 w 730"/>
                  <a:gd name="T49" fmla="*/ 1 h 1601"/>
                  <a:gd name="T50" fmla="*/ 1 w 730"/>
                  <a:gd name="T51" fmla="*/ 1 h 1601"/>
                  <a:gd name="T52" fmla="*/ 1 w 730"/>
                  <a:gd name="T53" fmla="*/ 1 h 1601"/>
                  <a:gd name="T54" fmla="*/ 1 w 730"/>
                  <a:gd name="T55" fmla="*/ 1 h 1601"/>
                  <a:gd name="T56" fmla="*/ 1 w 730"/>
                  <a:gd name="T57" fmla="*/ 1 h 1601"/>
                  <a:gd name="T58" fmla="*/ 1 w 730"/>
                  <a:gd name="T59" fmla="*/ 1 h 1601"/>
                  <a:gd name="T60" fmla="*/ 1 w 730"/>
                  <a:gd name="T61" fmla="*/ 1 h 1601"/>
                  <a:gd name="T62" fmla="*/ 1 w 730"/>
                  <a:gd name="T63" fmla="*/ 1 h 1601"/>
                  <a:gd name="T64" fmla="*/ 1 w 730"/>
                  <a:gd name="T65" fmla="*/ 1 h 1601"/>
                  <a:gd name="T66" fmla="*/ 1 w 730"/>
                  <a:gd name="T67" fmla="*/ 1 h 1601"/>
                  <a:gd name="T68" fmla="*/ 1 w 730"/>
                  <a:gd name="T69" fmla="*/ 1 h 1601"/>
                  <a:gd name="T70" fmla="*/ 1 w 730"/>
                  <a:gd name="T71" fmla="*/ 1 h 1601"/>
                  <a:gd name="T72" fmla="*/ 1 w 730"/>
                  <a:gd name="T73" fmla="*/ 1 h 1601"/>
                  <a:gd name="T74" fmla="*/ 1 w 730"/>
                  <a:gd name="T75" fmla="*/ 1 h 1601"/>
                  <a:gd name="T76" fmla="*/ 1 w 730"/>
                  <a:gd name="T77" fmla="*/ 1 h 1601"/>
                  <a:gd name="T78" fmla="*/ 1 w 730"/>
                  <a:gd name="T79" fmla="*/ 1 h 1601"/>
                  <a:gd name="T80" fmla="*/ 1 w 730"/>
                  <a:gd name="T81" fmla="*/ 1 h 1601"/>
                  <a:gd name="T82" fmla="*/ 1 w 730"/>
                  <a:gd name="T83" fmla="*/ 1 h 1601"/>
                  <a:gd name="T84" fmla="*/ 1 w 730"/>
                  <a:gd name="T85" fmla="*/ 1 h 1601"/>
                  <a:gd name="T86" fmla="*/ 1 w 730"/>
                  <a:gd name="T87" fmla="*/ 1 h 1601"/>
                  <a:gd name="T88" fmla="*/ 1 w 730"/>
                  <a:gd name="T89" fmla="*/ 1 h 1601"/>
                  <a:gd name="T90" fmla="*/ 1 w 730"/>
                  <a:gd name="T91" fmla="*/ 1 h 1601"/>
                  <a:gd name="T92" fmla="*/ 1 w 730"/>
                  <a:gd name="T93" fmla="*/ 1 h 1601"/>
                  <a:gd name="T94" fmla="*/ 1 w 730"/>
                  <a:gd name="T95" fmla="*/ 1 h 1601"/>
                  <a:gd name="T96" fmla="*/ 1 w 730"/>
                  <a:gd name="T97" fmla="*/ 1 h 1601"/>
                  <a:gd name="T98" fmla="*/ 1 w 730"/>
                  <a:gd name="T99" fmla="*/ 1 h 1601"/>
                  <a:gd name="T100" fmla="*/ 1 w 730"/>
                  <a:gd name="T101" fmla="*/ 1 h 1601"/>
                  <a:gd name="T102" fmla="*/ 1 w 730"/>
                  <a:gd name="T103" fmla="*/ 1 h 1601"/>
                  <a:gd name="T104" fmla="*/ 1 w 730"/>
                  <a:gd name="T105" fmla="*/ 1 h 1601"/>
                  <a:gd name="T106" fmla="*/ 1 w 730"/>
                  <a:gd name="T107" fmla="*/ 1 h 1601"/>
                  <a:gd name="T108" fmla="*/ 1 w 730"/>
                  <a:gd name="T109" fmla="*/ 1 h 1601"/>
                  <a:gd name="T110" fmla="*/ 1 w 730"/>
                  <a:gd name="T111" fmla="*/ 1 h 1601"/>
                  <a:gd name="T112" fmla="*/ 1 w 730"/>
                  <a:gd name="T113" fmla="*/ 1 h 1601"/>
                  <a:gd name="T114" fmla="*/ 1 w 730"/>
                  <a:gd name="T115" fmla="*/ 1 h 1601"/>
                  <a:gd name="T116" fmla="*/ 1 w 730"/>
                  <a:gd name="T117" fmla="*/ 1 h 1601"/>
                  <a:gd name="T118" fmla="*/ 1 w 730"/>
                  <a:gd name="T119" fmla="*/ 1 h 1601"/>
                  <a:gd name="T120" fmla="*/ 1 w 730"/>
                  <a:gd name="T121" fmla="*/ 1 h 1601"/>
                  <a:gd name="T122" fmla="*/ 1 w 730"/>
                  <a:gd name="T123" fmla="*/ 1 h 1601"/>
                  <a:gd name="T124" fmla="*/ 1 w 730"/>
                  <a:gd name="T125" fmla="*/ 1 h 160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730"/>
                  <a:gd name="T190" fmla="*/ 0 h 1601"/>
                  <a:gd name="T191" fmla="*/ 730 w 730"/>
                  <a:gd name="T192" fmla="*/ 1601 h 160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730" h="1601">
                    <a:moveTo>
                      <a:pt x="415" y="1064"/>
                    </a:moveTo>
                    <a:lnTo>
                      <a:pt x="422" y="1061"/>
                    </a:lnTo>
                    <a:lnTo>
                      <a:pt x="427" y="1060"/>
                    </a:lnTo>
                    <a:lnTo>
                      <a:pt x="431" y="1060"/>
                    </a:lnTo>
                    <a:lnTo>
                      <a:pt x="432" y="1060"/>
                    </a:lnTo>
                    <a:lnTo>
                      <a:pt x="424" y="1042"/>
                    </a:lnTo>
                    <a:lnTo>
                      <a:pt x="416" y="1019"/>
                    </a:lnTo>
                    <a:lnTo>
                      <a:pt x="411" y="997"/>
                    </a:lnTo>
                    <a:lnTo>
                      <a:pt x="410" y="980"/>
                    </a:lnTo>
                    <a:lnTo>
                      <a:pt x="418" y="988"/>
                    </a:lnTo>
                    <a:lnTo>
                      <a:pt x="429" y="995"/>
                    </a:lnTo>
                    <a:lnTo>
                      <a:pt x="440" y="1000"/>
                    </a:lnTo>
                    <a:lnTo>
                      <a:pt x="452" y="1005"/>
                    </a:lnTo>
                    <a:lnTo>
                      <a:pt x="463" y="1011"/>
                    </a:lnTo>
                    <a:lnTo>
                      <a:pt x="474" y="1015"/>
                    </a:lnTo>
                    <a:lnTo>
                      <a:pt x="480" y="1021"/>
                    </a:lnTo>
                    <a:lnTo>
                      <a:pt x="485" y="1028"/>
                    </a:lnTo>
                    <a:lnTo>
                      <a:pt x="491" y="1022"/>
                    </a:lnTo>
                    <a:lnTo>
                      <a:pt x="497" y="1018"/>
                    </a:lnTo>
                    <a:lnTo>
                      <a:pt x="501" y="1014"/>
                    </a:lnTo>
                    <a:lnTo>
                      <a:pt x="502" y="1013"/>
                    </a:lnTo>
                    <a:lnTo>
                      <a:pt x="511" y="1019"/>
                    </a:lnTo>
                    <a:lnTo>
                      <a:pt x="515" y="1021"/>
                    </a:lnTo>
                    <a:lnTo>
                      <a:pt x="516" y="1021"/>
                    </a:lnTo>
                    <a:lnTo>
                      <a:pt x="518" y="1021"/>
                    </a:lnTo>
                    <a:lnTo>
                      <a:pt x="523" y="1026"/>
                    </a:lnTo>
                    <a:lnTo>
                      <a:pt x="525" y="1034"/>
                    </a:lnTo>
                    <a:lnTo>
                      <a:pt x="522" y="1043"/>
                    </a:lnTo>
                    <a:lnTo>
                      <a:pt x="514" y="1049"/>
                    </a:lnTo>
                    <a:lnTo>
                      <a:pt x="507" y="1051"/>
                    </a:lnTo>
                    <a:lnTo>
                      <a:pt x="500" y="1055"/>
                    </a:lnTo>
                    <a:lnTo>
                      <a:pt x="492" y="1061"/>
                    </a:lnTo>
                    <a:lnTo>
                      <a:pt x="484" y="1068"/>
                    </a:lnTo>
                    <a:lnTo>
                      <a:pt x="477" y="1079"/>
                    </a:lnTo>
                    <a:lnTo>
                      <a:pt x="470" y="1090"/>
                    </a:lnTo>
                    <a:lnTo>
                      <a:pt x="467" y="1104"/>
                    </a:lnTo>
                    <a:lnTo>
                      <a:pt x="464" y="1119"/>
                    </a:lnTo>
                    <a:lnTo>
                      <a:pt x="464" y="1136"/>
                    </a:lnTo>
                    <a:lnTo>
                      <a:pt x="463" y="1155"/>
                    </a:lnTo>
                    <a:lnTo>
                      <a:pt x="462" y="1174"/>
                    </a:lnTo>
                    <a:lnTo>
                      <a:pt x="460" y="1194"/>
                    </a:lnTo>
                    <a:lnTo>
                      <a:pt x="456" y="1212"/>
                    </a:lnTo>
                    <a:lnTo>
                      <a:pt x="450" y="1231"/>
                    </a:lnTo>
                    <a:lnTo>
                      <a:pt x="442" y="1248"/>
                    </a:lnTo>
                    <a:lnTo>
                      <a:pt x="431" y="1262"/>
                    </a:lnTo>
                    <a:lnTo>
                      <a:pt x="419" y="1259"/>
                    </a:lnTo>
                    <a:lnTo>
                      <a:pt x="409" y="1259"/>
                    </a:lnTo>
                    <a:lnTo>
                      <a:pt x="402" y="1264"/>
                    </a:lnTo>
                    <a:lnTo>
                      <a:pt x="399" y="1273"/>
                    </a:lnTo>
                    <a:lnTo>
                      <a:pt x="401" y="1285"/>
                    </a:lnTo>
                    <a:lnTo>
                      <a:pt x="407" y="1295"/>
                    </a:lnTo>
                    <a:lnTo>
                      <a:pt x="410" y="1304"/>
                    </a:lnTo>
                    <a:lnTo>
                      <a:pt x="407" y="1310"/>
                    </a:lnTo>
                    <a:lnTo>
                      <a:pt x="398" y="1315"/>
                    </a:lnTo>
                    <a:lnTo>
                      <a:pt x="389" y="1323"/>
                    </a:lnTo>
                    <a:lnTo>
                      <a:pt x="385" y="1337"/>
                    </a:lnTo>
                    <a:lnTo>
                      <a:pt x="384" y="1357"/>
                    </a:lnTo>
                    <a:lnTo>
                      <a:pt x="389" y="1362"/>
                    </a:lnTo>
                    <a:lnTo>
                      <a:pt x="395" y="1367"/>
                    </a:lnTo>
                    <a:lnTo>
                      <a:pt x="401" y="1369"/>
                    </a:lnTo>
                    <a:lnTo>
                      <a:pt x="407" y="1371"/>
                    </a:lnTo>
                    <a:lnTo>
                      <a:pt x="414" y="1375"/>
                    </a:lnTo>
                    <a:lnTo>
                      <a:pt x="421" y="1377"/>
                    </a:lnTo>
                    <a:lnTo>
                      <a:pt x="429" y="1379"/>
                    </a:lnTo>
                    <a:lnTo>
                      <a:pt x="437" y="1383"/>
                    </a:lnTo>
                    <a:lnTo>
                      <a:pt x="445" y="1387"/>
                    </a:lnTo>
                    <a:lnTo>
                      <a:pt x="453" y="1393"/>
                    </a:lnTo>
                    <a:lnTo>
                      <a:pt x="460" y="1399"/>
                    </a:lnTo>
                    <a:lnTo>
                      <a:pt x="467" y="1405"/>
                    </a:lnTo>
                    <a:lnTo>
                      <a:pt x="474" y="1410"/>
                    </a:lnTo>
                    <a:lnTo>
                      <a:pt x="478" y="1416"/>
                    </a:lnTo>
                    <a:lnTo>
                      <a:pt x="483" y="1422"/>
                    </a:lnTo>
                    <a:lnTo>
                      <a:pt x="486" y="1426"/>
                    </a:lnTo>
                    <a:lnTo>
                      <a:pt x="491" y="1431"/>
                    </a:lnTo>
                    <a:lnTo>
                      <a:pt x="497" y="1436"/>
                    </a:lnTo>
                    <a:lnTo>
                      <a:pt x="503" y="1440"/>
                    </a:lnTo>
                    <a:lnTo>
                      <a:pt x="511" y="1445"/>
                    </a:lnTo>
                    <a:lnTo>
                      <a:pt x="520" y="1448"/>
                    </a:lnTo>
                    <a:lnTo>
                      <a:pt x="528" y="1451"/>
                    </a:lnTo>
                    <a:lnTo>
                      <a:pt x="537" y="1452"/>
                    </a:lnTo>
                    <a:lnTo>
                      <a:pt x="544" y="1453"/>
                    </a:lnTo>
                    <a:lnTo>
                      <a:pt x="553" y="1445"/>
                    </a:lnTo>
                    <a:lnTo>
                      <a:pt x="560" y="1436"/>
                    </a:lnTo>
                    <a:lnTo>
                      <a:pt x="561" y="1423"/>
                    </a:lnTo>
                    <a:lnTo>
                      <a:pt x="552" y="1409"/>
                    </a:lnTo>
                    <a:lnTo>
                      <a:pt x="540" y="1396"/>
                    </a:lnTo>
                    <a:lnTo>
                      <a:pt x="535" y="1385"/>
                    </a:lnTo>
                    <a:lnTo>
                      <a:pt x="530" y="1373"/>
                    </a:lnTo>
                    <a:lnTo>
                      <a:pt x="526" y="1360"/>
                    </a:lnTo>
                    <a:lnTo>
                      <a:pt x="521" y="1348"/>
                    </a:lnTo>
                    <a:lnTo>
                      <a:pt x="509" y="1335"/>
                    </a:lnTo>
                    <a:lnTo>
                      <a:pt x="499" y="1324"/>
                    </a:lnTo>
                    <a:lnTo>
                      <a:pt x="494" y="1319"/>
                    </a:lnTo>
                    <a:lnTo>
                      <a:pt x="505" y="1312"/>
                    </a:lnTo>
                    <a:lnTo>
                      <a:pt x="510" y="1302"/>
                    </a:lnTo>
                    <a:lnTo>
                      <a:pt x="507" y="1292"/>
                    </a:lnTo>
                    <a:lnTo>
                      <a:pt x="493" y="1281"/>
                    </a:lnTo>
                    <a:lnTo>
                      <a:pt x="497" y="1265"/>
                    </a:lnTo>
                    <a:lnTo>
                      <a:pt x="505" y="1242"/>
                    </a:lnTo>
                    <a:lnTo>
                      <a:pt x="517" y="1213"/>
                    </a:lnTo>
                    <a:lnTo>
                      <a:pt x="532" y="1180"/>
                    </a:lnTo>
                    <a:lnTo>
                      <a:pt x="552" y="1146"/>
                    </a:lnTo>
                    <a:lnTo>
                      <a:pt x="575" y="1110"/>
                    </a:lnTo>
                    <a:lnTo>
                      <a:pt x="602" y="1075"/>
                    </a:lnTo>
                    <a:lnTo>
                      <a:pt x="632" y="1045"/>
                    </a:lnTo>
                    <a:lnTo>
                      <a:pt x="642" y="1035"/>
                    </a:lnTo>
                    <a:lnTo>
                      <a:pt x="646" y="1020"/>
                    </a:lnTo>
                    <a:lnTo>
                      <a:pt x="645" y="1000"/>
                    </a:lnTo>
                    <a:lnTo>
                      <a:pt x="637" y="973"/>
                    </a:lnTo>
                    <a:lnTo>
                      <a:pt x="635" y="965"/>
                    </a:lnTo>
                    <a:lnTo>
                      <a:pt x="629" y="954"/>
                    </a:lnTo>
                    <a:lnTo>
                      <a:pt x="620" y="944"/>
                    </a:lnTo>
                    <a:lnTo>
                      <a:pt x="610" y="934"/>
                    </a:lnTo>
                    <a:lnTo>
                      <a:pt x="599" y="923"/>
                    </a:lnTo>
                    <a:lnTo>
                      <a:pt x="587" y="915"/>
                    </a:lnTo>
                    <a:lnTo>
                      <a:pt x="577" y="908"/>
                    </a:lnTo>
                    <a:lnTo>
                      <a:pt x="569" y="904"/>
                    </a:lnTo>
                    <a:lnTo>
                      <a:pt x="577" y="892"/>
                    </a:lnTo>
                    <a:lnTo>
                      <a:pt x="563" y="884"/>
                    </a:lnTo>
                    <a:lnTo>
                      <a:pt x="549" y="878"/>
                    </a:lnTo>
                    <a:lnTo>
                      <a:pt x="536" y="873"/>
                    </a:lnTo>
                    <a:lnTo>
                      <a:pt x="522" y="868"/>
                    </a:lnTo>
                    <a:lnTo>
                      <a:pt x="509" y="865"/>
                    </a:lnTo>
                    <a:lnTo>
                      <a:pt x="499" y="862"/>
                    </a:lnTo>
                    <a:lnTo>
                      <a:pt x="490" y="860"/>
                    </a:lnTo>
                    <a:lnTo>
                      <a:pt x="482" y="858"/>
                    </a:lnTo>
                    <a:lnTo>
                      <a:pt x="470" y="853"/>
                    </a:lnTo>
                    <a:lnTo>
                      <a:pt x="460" y="845"/>
                    </a:lnTo>
                    <a:lnTo>
                      <a:pt x="454" y="836"/>
                    </a:lnTo>
                    <a:lnTo>
                      <a:pt x="450" y="828"/>
                    </a:lnTo>
                    <a:lnTo>
                      <a:pt x="449" y="817"/>
                    </a:lnTo>
                    <a:lnTo>
                      <a:pt x="447" y="807"/>
                    </a:lnTo>
                    <a:lnTo>
                      <a:pt x="440" y="800"/>
                    </a:lnTo>
                    <a:lnTo>
                      <a:pt x="429" y="798"/>
                    </a:lnTo>
                    <a:lnTo>
                      <a:pt x="422" y="781"/>
                    </a:lnTo>
                    <a:lnTo>
                      <a:pt x="415" y="785"/>
                    </a:lnTo>
                    <a:lnTo>
                      <a:pt x="411" y="773"/>
                    </a:lnTo>
                    <a:lnTo>
                      <a:pt x="409" y="767"/>
                    </a:lnTo>
                    <a:lnTo>
                      <a:pt x="409" y="764"/>
                    </a:lnTo>
                    <a:lnTo>
                      <a:pt x="410" y="759"/>
                    </a:lnTo>
                    <a:lnTo>
                      <a:pt x="418" y="760"/>
                    </a:lnTo>
                    <a:lnTo>
                      <a:pt x="427" y="761"/>
                    </a:lnTo>
                    <a:lnTo>
                      <a:pt x="434" y="762"/>
                    </a:lnTo>
                    <a:lnTo>
                      <a:pt x="438" y="763"/>
                    </a:lnTo>
                    <a:lnTo>
                      <a:pt x="440" y="731"/>
                    </a:lnTo>
                    <a:lnTo>
                      <a:pt x="444" y="682"/>
                    </a:lnTo>
                    <a:lnTo>
                      <a:pt x="448" y="634"/>
                    </a:lnTo>
                    <a:lnTo>
                      <a:pt x="455" y="610"/>
                    </a:lnTo>
                    <a:lnTo>
                      <a:pt x="462" y="607"/>
                    </a:lnTo>
                    <a:lnTo>
                      <a:pt x="474" y="603"/>
                    </a:lnTo>
                    <a:lnTo>
                      <a:pt x="490" y="600"/>
                    </a:lnTo>
                    <a:lnTo>
                      <a:pt x="507" y="595"/>
                    </a:lnTo>
                    <a:lnTo>
                      <a:pt x="524" y="591"/>
                    </a:lnTo>
                    <a:lnTo>
                      <a:pt x="539" y="586"/>
                    </a:lnTo>
                    <a:lnTo>
                      <a:pt x="552" y="581"/>
                    </a:lnTo>
                    <a:lnTo>
                      <a:pt x="560" y="576"/>
                    </a:lnTo>
                    <a:lnTo>
                      <a:pt x="556" y="566"/>
                    </a:lnTo>
                    <a:lnTo>
                      <a:pt x="552" y="554"/>
                    </a:lnTo>
                    <a:lnTo>
                      <a:pt x="546" y="542"/>
                    </a:lnTo>
                    <a:lnTo>
                      <a:pt x="544" y="538"/>
                    </a:lnTo>
                    <a:lnTo>
                      <a:pt x="553" y="530"/>
                    </a:lnTo>
                    <a:lnTo>
                      <a:pt x="564" y="522"/>
                    </a:lnTo>
                    <a:lnTo>
                      <a:pt x="577" y="514"/>
                    </a:lnTo>
                    <a:lnTo>
                      <a:pt x="591" y="504"/>
                    </a:lnTo>
                    <a:lnTo>
                      <a:pt x="602" y="494"/>
                    </a:lnTo>
                    <a:lnTo>
                      <a:pt x="613" y="484"/>
                    </a:lnTo>
                    <a:lnTo>
                      <a:pt x="620" y="473"/>
                    </a:lnTo>
                    <a:lnTo>
                      <a:pt x="623" y="462"/>
                    </a:lnTo>
                    <a:lnTo>
                      <a:pt x="639" y="443"/>
                    </a:lnTo>
                    <a:lnTo>
                      <a:pt x="651" y="424"/>
                    </a:lnTo>
                    <a:lnTo>
                      <a:pt x="659" y="402"/>
                    </a:lnTo>
                    <a:lnTo>
                      <a:pt x="666" y="380"/>
                    </a:lnTo>
                    <a:lnTo>
                      <a:pt x="669" y="358"/>
                    </a:lnTo>
                    <a:lnTo>
                      <a:pt x="671" y="337"/>
                    </a:lnTo>
                    <a:lnTo>
                      <a:pt x="674" y="320"/>
                    </a:lnTo>
                    <a:lnTo>
                      <a:pt x="675" y="305"/>
                    </a:lnTo>
                    <a:lnTo>
                      <a:pt x="677" y="279"/>
                    </a:lnTo>
                    <a:lnTo>
                      <a:pt x="682" y="251"/>
                    </a:lnTo>
                    <a:lnTo>
                      <a:pt x="685" y="230"/>
                    </a:lnTo>
                    <a:lnTo>
                      <a:pt x="686" y="222"/>
                    </a:lnTo>
                    <a:lnTo>
                      <a:pt x="692" y="217"/>
                    </a:lnTo>
                    <a:lnTo>
                      <a:pt x="699" y="210"/>
                    </a:lnTo>
                    <a:lnTo>
                      <a:pt x="706" y="203"/>
                    </a:lnTo>
                    <a:lnTo>
                      <a:pt x="712" y="195"/>
                    </a:lnTo>
                    <a:lnTo>
                      <a:pt x="718" y="188"/>
                    </a:lnTo>
                    <a:lnTo>
                      <a:pt x="722" y="180"/>
                    </a:lnTo>
                    <a:lnTo>
                      <a:pt x="727" y="174"/>
                    </a:lnTo>
                    <a:lnTo>
                      <a:pt x="729" y="168"/>
                    </a:lnTo>
                    <a:lnTo>
                      <a:pt x="730" y="159"/>
                    </a:lnTo>
                    <a:lnTo>
                      <a:pt x="727" y="153"/>
                    </a:lnTo>
                    <a:lnTo>
                      <a:pt x="720" y="150"/>
                    </a:lnTo>
                    <a:lnTo>
                      <a:pt x="713" y="152"/>
                    </a:lnTo>
                    <a:lnTo>
                      <a:pt x="713" y="142"/>
                    </a:lnTo>
                    <a:lnTo>
                      <a:pt x="708" y="132"/>
                    </a:lnTo>
                    <a:lnTo>
                      <a:pt x="700" y="128"/>
                    </a:lnTo>
                    <a:lnTo>
                      <a:pt x="689" y="134"/>
                    </a:lnTo>
                    <a:lnTo>
                      <a:pt x="695" y="122"/>
                    </a:lnTo>
                    <a:lnTo>
                      <a:pt x="699" y="111"/>
                    </a:lnTo>
                    <a:lnTo>
                      <a:pt x="701" y="98"/>
                    </a:lnTo>
                    <a:lnTo>
                      <a:pt x="699" y="85"/>
                    </a:lnTo>
                    <a:lnTo>
                      <a:pt x="693" y="78"/>
                    </a:lnTo>
                    <a:lnTo>
                      <a:pt x="685" y="77"/>
                    </a:lnTo>
                    <a:lnTo>
                      <a:pt x="678" y="82"/>
                    </a:lnTo>
                    <a:lnTo>
                      <a:pt x="675" y="90"/>
                    </a:lnTo>
                    <a:lnTo>
                      <a:pt x="674" y="99"/>
                    </a:lnTo>
                    <a:lnTo>
                      <a:pt x="671" y="107"/>
                    </a:lnTo>
                    <a:lnTo>
                      <a:pt x="668" y="114"/>
                    </a:lnTo>
                    <a:lnTo>
                      <a:pt x="663" y="120"/>
                    </a:lnTo>
                    <a:lnTo>
                      <a:pt x="665" y="100"/>
                    </a:lnTo>
                    <a:lnTo>
                      <a:pt x="666" y="82"/>
                    </a:lnTo>
                    <a:lnTo>
                      <a:pt x="663" y="66"/>
                    </a:lnTo>
                    <a:lnTo>
                      <a:pt x="658" y="54"/>
                    </a:lnTo>
                    <a:lnTo>
                      <a:pt x="650" y="50"/>
                    </a:lnTo>
                    <a:lnTo>
                      <a:pt x="643" y="52"/>
                    </a:lnTo>
                    <a:lnTo>
                      <a:pt x="638" y="58"/>
                    </a:lnTo>
                    <a:lnTo>
                      <a:pt x="638" y="66"/>
                    </a:lnTo>
                    <a:lnTo>
                      <a:pt x="639" y="81"/>
                    </a:lnTo>
                    <a:lnTo>
                      <a:pt x="639" y="103"/>
                    </a:lnTo>
                    <a:lnTo>
                      <a:pt x="636" y="124"/>
                    </a:lnTo>
                    <a:lnTo>
                      <a:pt x="629" y="141"/>
                    </a:lnTo>
                    <a:lnTo>
                      <a:pt x="617" y="134"/>
                    </a:lnTo>
                    <a:lnTo>
                      <a:pt x="612" y="122"/>
                    </a:lnTo>
                    <a:lnTo>
                      <a:pt x="607" y="109"/>
                    </a:lnTo>
                    <a:lnTo>
                      <a:pt x="599" y="99"/>
                    </a:lnTo>
                    <a:lnTo>
                      <a:pt x="593" y="96"/>
                    </a:lnTo>
                    <a:lnTo>
                      <a:pt x="587" y="94"/>
                    </a:lnTo>
                    <a:lnTo>
                      <a:pt x="581" y="94"/>
                    </a:lnTo>
                    <a:lnTo>
                      <a:pt x="576" y="97"/>
                    </a:lnTo>
                    <a:lnTo>
                      <a:pt x="571" y="99"/>
                    </a:lnTo>
                    <a:lnTo>
                      <a:pt x="569" y="103"/>
                    </a:lnTo>
                    <a:lnTo>
                      <a:pt x="570" y="107"/>
                    </a:lnTo>
                    <a:lnTo>
                      <a:pt x="574" y="113"/>
                    </a:lnTo>
                    <a:lnTo>
                      <a:pt x="583" y="122"/>
                    </a:lnTo>
                    <a:lnTo>
                      <a:pt x="587" y="130"/>
                    </a:lnTo>
                    <a:lnTo>
                      <a:pt x="589" y="137"/>
                    </a:lnTo>
                    <a:lnTo>
                      <a:pt x="589" y="145"/>
                    </a:lnTo>
                    <a:lnTo>
                      <a:pt x="589" y="151"/>
                    </a:lnTo>
                    <a:lnTo>
                      <a:pt x="590" y="159"/>
                    </a:lnTo>
                    <a:lnTo>
                      <a:pt x="592" y="167"/>
                    </a:lnTo>
                    <a:lnTo>
                      <a:pt x="597" y="177"/>
                    </a:lnTo>
                    <a:lnTo>
                      <a:pt x="601" y="187"/>
                    </a:lnTo>
                    <a:lnTo>
                      <a:pt x="608" y="196"/>
                    </a:lnTo>
                    <a:lnTo>
                      <a:pt x="616" y="203"/>
                    </a:lnTo>
                    <a:lnTo>
                      <a:pt x="625" y="208"/>
                    </a:lnTo>
                    <a:lnTo>
                      <a:pt x="624" y="230"/>
                    </a:lnTo>
                    <a:lnTo>
                      <a:pt x="622" y="259"/>
                    </a:lnTo>
                    <a:lnTo>
                      <a:pt x="617" y="288"/>
                    </a:lnTo>
                    <a:lnTo>
                      <a:pt x="610" y="307"/>
                    </a:lnTo>
                    <a:lnTo>
                      <a:pt x="606" y="316"/>
                    </a:lnTo>
                    <a:lnTo>
                      <a:pt x="600" y="327"/>
                    </a:lnTo>
                    <a:lnTo>
                      <a:pt x="593" y="341"/>
                    </a:lnTo>
                    <a:lnTo>
                      <a:pt x="587" y="357"/>
                    </a:lnTo>
                    <a:lnTo>
                      <a:pt x="582" y="374"/>
                    </a:lnTo>
                    <a:lnTo>
                      <a:pt x="577" y="390"/>
                    </a:lnTo>
                    <a:lnTo>
                      <a:pt x="576" y="406"/>
                    </a:lnTo>
                    <a:lnTo>
                      <a:pt x="578" y="420"/>
                    </a:lnTo>
                    <a:lnTo>
                      <a:pt x="572" y="424"/>
                    </a:lnTo>
                    <a:lnTo>
                      <a:pt x="563" y="427"/>
                    </a:lnTo>
                    <a:lnTo>
                      <a:pt x="554" y="433"/>
                    </a:lnTo>
                    <a:lnTo>
                      <a:pt x="543" y="439"/>
                    </a:lnTo>
                    <a:lnTo>
                      <a:pt x="532" y="444"/>
                    </a:lnTo>
                    <a:lnTo>
                      <a:pt x="523" y="450"/>
                    </a:lnTo>
                    <a:lnTo>
                      <a:pt x="515" y="456"/>
                    </a:lnTo>
                    <a:lnTo>
                      <a:pt x="510" y="461"/>
                    </a:lnTo>
                    <a:lnTo>
                      <a:pt x="503" y="448"/>
                    </a:lnTo>
                    <a:lnTo>
                      <a:pt x="497" y="453"/>
                    </a:lnTo>
                    <a:lnTo>
                      <a:pt x="487" y="458"/>
                    </a:lnTo>
                    <a:lnTo>
                      <a:pt x="477" y="464"/>
                    </a:lnTo>
                    <a:lnTo>
                      <a:pt x="465" y="469"/>
                    </a:lnTo>
                    <a:lnTo>
                      <a:pt x="455" y="473"/>
                    </a:lnTo>
                    <a:lnTo>
                      <a:pt x="446" y="478"/>
                    </a:lnTo>
                    <a:lnTo>
                      <a:pt x="438" y="480"/>
                    </a:lnTo>
                    <a:lnTo>
                      <a:pt x="433" y="482"/>
                    </a:lnTo>
                    <a:lnTo>
                      <a:pt x="427" y="484"/>
                    </a:lnTo>
                    <a:lnTo>
                      <a:pt x="419" y="485"/>
                    </a:lnTo>
                    <a:lnTo>
                      <a:pt x="409" y="485"/>
                    </a:lnTo>
                    <a:lnTo>
                      <a:pt x="399" y="485"/>
                    </a:lnTo>
                    <a:lnTo>
                      <a:pt x="387" y="484"/>
                    </a:lnTo>
                    <a:lnTo>
                      <a:pt x="377" y="482"/>
                    </a:lnTo>
                    <a:lnTo>
                      <a:pt x="369" y="481"/>
                    </a:lnTo>
                    <a:lnTo>
                      <a:pt x="363" y="479"/>
                    </a:lnTo>
                    <a:lnTo>
                      <a:pt x="360" y="469"/>
                    </a:lnTo>
                    <a:lnTo>
                      <a:pt x="357" y="455"/>
                    </a:lnTo>
                    <a:lnTo>
                      <a:pt x="357" y="441"/>
                    </a:lnTo>
                    <a:lnTo>
                      <a:pt x="361" y="432"/>
                    </a:lnTo>
                    <a:lnTo>
                      <a:pt x="364" y="429"/>
                    </a:lnTo>
                    <a:lnTo>
                      <a:pt x="369" y="426"/>
                    </a:lnTo>
                    <a:lnTo>
                      <a:pt x="375" y="424"/>
                    </a:lnTo>
                    <a:lnTo>
                      <a:pt x="381" y="421"/>
                    </a:lnTo>
                    <a:lnTo>
                      <a:pt x="387" y="419"/>
                    </a:lnTo>
                    <a:lnTo>
                      <a:pt x="394" y="418"/>
                    </a:lnTo>
                    <a:lnTo>
                      <a:pt x="399" y="417"/>
                    </a:lnTo>
                    <a:lnTo>
                      <a:pt x="403" y="416"/>
                    </a:lnTo>
                    <a:lnTo>
                      <a:pt x="410" y="412"/>
                    </a:lnTo>
                    <a:lnTo>
                      <a:pt x="417" y="402"/>
                    </a:lnTo>
                    <a:lnTo>
                      <a:pt x="419" y="391"/>
                    </a:lnTo>
                    <a:lnTo>
                      <a:pt x="414" y="382"/>
                    </a:lnTo>
                    <a:lnTo>
                      <a:pt x="406" y="377"/>
                    </a:lnTo>
                    <a:lnTo>
                      <a:pt x="404" y="373"/>
                    </a:lnTo>
                    <a:lnTo>
                      <a:pt x="404" y="371"/>
                    </a:lnTo>
                    <a:lnTo>
                      <a:pt x="406" y="368"/>
                    </a:lnTo>
                    <a:lnTo>
                      <a:pt x="406" y="365"/>
                    </a:lnTo>
                    <a:lnTo>
                      <a:pt x="404" y="360"/>
                    </a:lnTo>
                    <a:lnTo>
                      <a:pt x="402" y="357"/>
                    </a:lnTo>
                    <a:lnTo>
                      <a:pt x="399" y="355"/>
                    </a:lnTo>
                    <a:lnTo>
                      <a:pt x="398" y="352"/>
                    </a:lnTo>
                    <a:lnTo>
                      <a:pt x="398" y="348"/>
                    </a:lnTo>
                    <a:lnTo>
                      <a:pt x="399" y="343"/>
                    </a:lnTo>
                    <a:lnTo>
                      <a:pt x="402" y="340"/>
                    </a:lnTo>
                    <a:lnTo>
                      <a:pt x="407" y="335"/>
                    </a:lnTo>
                    <a:lnTo>
                      <a:pt x="407" y="329"/>
                    </a:lnTo>
                    <a:lnTo>
                      <a:pt x="402" y="326"/>
                    </a:lnTo>
                    <a:lnTo>
                      <a:pt x="395" y="326"/>
                    </a:lnTo>
                    <a:lnTo>
                      <a:pt x="391" y="326"/>
                    </a:lnTo>
                    <a:lnTo>
                      <a:pt x="383" y="325"/>
                    </a:lnTo>
                    <a:lnTo>
                      <a:pt x="376" y="324"/>
                    </a:lnTo>
                    <a:lnTo>
                      <a:pt x="372" y="320"/>
                    </a:lnTo>
                    <a:lnTo>
                      <a:pt x="372" y="316"/>
                    </a:lnTo>
                    <a:lnTo>
                      <a:pt x="371" y="311"/>
                    </a:lnTo>
                    <a:lnTo>
                      <a:pt x="369" y="307"/>
                    </a:lnTo>
                    <a:lnTo>
                      <a:pt x="366" y="304"/>
                    </a:lnTo>
                    <a:lnTo>
                      <a:pt x="362" y="299"/>
                    </a:lnTo>
                    <a:lnTo>
                      <a:pt x="355" y="292"/>
                    </a:lnTo>
                    <a:lnTo>
                      <a:pt x="346" y="287"/>
                    </a:lnTo>
                    <a:lnTo>
                      <a:pt x="338" y="286"/>
                    </a:lnTo>
                    <a:lnTo>
                      <a:pt x="341" y="280"/>
                    </a:lnTo>
                    <a:lnTo>
                      <a:pt x="347" y="274"/>
                    </a:lnTo>
                    <a:lnTo>
                      <a:pt x="354" y="271"/>
                    </a:lnTo>
                    <a:lnTo>
                      <a:pt x="360" y="272"/>
                    </a:lnTo>
                    <a:lnTo>
                      <a:pt x="361" y="267"/>
                    </a:lnTo>
                    <a:lnTo>
                      <a:pt x="361" y="261"/>
                    </a:lnTo>
                    <a:lnTo>
                      <a:pt x="361" y="255"/>
                    </a:lnTo>
                    <a:lnTo>
                      <a:pt x="358" y="248"/>
                    </a:lnTo>
                    <a:lnTo>
                      <a:pt x="354" y="243"/>
                    </a:lnTo>
                    <a:lnTo>
                      <a:pt x="346" y="241"/>
                    </a:lnTo>
                    <a:lnTo>
                      <a:pt x="333" y="242"/>
                    </a:lnTo>
                    <a:lnTo>
                      <a:pt x="316" y="248"/>
                    </a:lnTo>
                    <a:lnTo>
                      <a:pt x="318" y="241"/>
                    </a:lnTo>
                    <a:lnTo>
                      <a:pt x="323" y="233"/>
                    </a:lnTo>
                    <a:lnTo>
                      <a:pt x="332" y="227"/>
                    </a:lnTo>
                    <a:lnTo>
                      <a:pt x="343" y="228"/>
                    </a:lnTo>
                    <a:lnTo>
                      <a:pt x="341" y="222"/>
                    </a:lnTo>
                    <a:lnTo>
                      <a:pt x="335" y="218"/>
                    </a:lnTo>
                    <a:lnTo>
                      <a:pt x="327" y="214"/>
                    </a:lnTo>
                    <a:lnTo>
                      <a:pt x="318" y="213"/>
                    </a:lnTo>
                    <a:lnTo>
                      <a:pt x="309" y="215"/>
                    </a:lnTo>
                    <a:lnTo>
                      <a:pt x="301" y="222"/>
                    </a:lnTo>
                    <a:lnTo>
                      <a:pt x="294" y="233"/>
                    </a:lnTo>
                    <a:lnTo>
                      <a:pt x="292" y="250"/>
                    </a:lnTo>
                    <a:lnTo>
                      <a:pt x="285" y="246"/>
                    </a:lnTo>
                    <a:lnTo>
                      <a:pt x="277" y="244"/>
                    </a:lnTo>
                    <a:lnTo>
                      <a:pt x="269" y="243"/>
                    </a:lnTo>
                    <a:lnTo>
                      <a:pt x="261" y="243"/>
                    </a:lnTo>
                    <a:lnTo>
                      <a:pt x="251" y="245"/>
                    </a:lnTo>
                    <a:lnTo>
                      <a:pt x="242" y="250"/>
                    </a:lnTo>
                    <a:lnTo>
                      <a:pt x="233" y="257"/>
                    </a:lnTo>
                    <a:lnTo>
                      <a:pt x="223" y="266"/>
                    </a:lnTo>
                    <a:lnTo>
                      <a:pt x="232" y="267"/>
                    </a:lnTo>
                    <a:lnTo>
                      <a:pt x="238" y="271"/>
                    </a:lnTo>
                    <a:lnTo>
                      <a:pt x="240" y="274"/>
                    </a:lnTo>
                    <a:lnTo>
                      <a:pt x="241" y="275"/>
                    </a:lnTo>
                    <a:lnTo>
                      <a:pt x="234" y="278"/>
                    </a:lnTo>
                    <a:lnTo>
                      <a:pt x="225" y="281"/>
                    </a:lnTo>
                    <a:lnTo>
                      <a:pt x="215" y="286"/>
                    </a:lnTo>
                    <a:lnTo>
                      <a:pt x="205" y="294"/>
                    </a:lnTo>
                    <a:lnTo>
                      <a:pt x="196" y="303"/>
                    </a:lnTo>
                    <a:lnTo>
                      <a:pt x="189" y="317"/>
                    </a:lnTo>
                    <a:lnTo>
                      <a:pt x="186" y="333"/>
                    </a:lnTo>
                    <a:lnTo>
                      <a:pt x="186" y="354"/>
                    </a:lnTo>
                    <a:lnTo>
                      <a:pt x="190" y="351"/>
                    </a:lnTo>
                    <a:lnTo>
                      <a:pt x="197" y="351"/>
                    </a:lnTo>
                    <a:lnTo>
                      <a:pt x="203" y="352"/>
                    </a:lnTo>
                    <a:lnTo>
                      <a:pt x="205" y="352"/>
                    </a:lnTo>
                    <a:lnTo>
                      <a:pt x="200" y="357"/>
                    </a:lnTo>
                    <a:lnTo>
                      <a:pt x="197" y="363"/>
                    </a:lnTo>
                    <a:lnTo>
                      <a:pt x="197" y="368"/>
                    </a:lnTo>
                    <a:lnTo>
                      <a:pt x="198" y="375"/>
                    </a:lnTo>
                    <a:lnTo>
                      <a:pt x="204" y="373"/>
                    </a:lnTo>
                    <a:lnTo>
                      <a:pt x="211" y="372"/>
                    </a:lnTo>
                    <a:lnTo>
                      <a:pt x="217" y="374"/>
                    </a:lnTo>
                    <a:lnTo>
                      <a:pt x="220" y="377"/>
                    </a:lnTo>
                    <a:lnTo>
                      <a:pt x="225" y="381"/>
                    </a:lnTo>
                    <a:lnTo>
                      <a:pt x="231" y="386"/>
                    </a:lnTo>
                    <a:lnTo>
                      <a:pt x="238" y="389"/>
                    </a:lnTo>
                    <a:lnTo>
                      <a:pt x="240" y="390"/>
                    </a:lnTo>
                    <a:lnTo>
                      <a:pt x="235" y="394"/>
                    </a:lnTo>
                    <a:lnTo>
                      <a:pt x="235" y="401"/>
                    </a:lnTo>
                    <a:lnTo>
                      <a:pt x="241" y="410"/>
                    </a:lnTo>
                    <a:lnTo>
                      <a:pt x="253" y="419"/>
                    </a:lnTo>
                    <a:lnTo>
                      <a:pt x="265" y="424"/>
                    </a:lnTo>
                    <a:lnTo>
                      <a:pt x="273" y="424"/>
                    </a:lnTo>
                    <a:lnTo>
                      <a:pt x="278" y="423"/>
                    </a:lnTo>
                    <a:lnTo>
                      <a:pt x="279" y="421"/>
                    </a:lnTo>
                    <a:lnTo>
                      <a:pt x="281" y="431"/>
                    </a:lnTo>
                    <a:lnTo>
                      <a:pt x="284" y="444"/>
                    </a:lnTo>
                    <a:lnTo>
                      <a:pt x="284" y="458"/>
                    </a:lnTo>
                    <a:lnTo>
                      <a:pt x="282" y="469"/>
                    </a:lnTo>
                    <a:lnTo>
                      <a:pt x="279" y="472"/>
                    </a:lnTo>
                    <a:lnTo>
                      <a:pt x="272" y="477"/>
                    </a:lnTo>
                    <a:lnTo>
                      <a:pt x="262" y="480"/>
                    </a:lnTo>
                    <a:lnTo>
                      <a:pt x="251" y="482"/>
                    </a:lnTo>
                    <a:lnTo>
                      <a:pt x="240" y="485"/>
                    </a:lnTo>
                    <a:lnTo>
                      <a:pt x="228" y="487"/>
                    </a:lnTo>
                    <a:lnTo>
                      <a:pt x="219" y="487"/>
                    </a:lnTo>
                    <a:lnTo>
                      <a:pt x="212" y="486"/>
                    </a:lnTo>
                    <a:lnTo>
                      <a:pt x="206" y="485"/>
                    </a:lnTo>
                    <a:lnTo>
                      <a:pt x="201" y="484"/>
                    </a:lnTo>
                    <a:lnTo>
                      <a:pt x="195" y="482"/>
                    </a:lnTo>
                    <a:lnTo>
                      <a:pt x="190" y="482"/>
                    </a:lnTo>
                    <a:lnTo>
                      <a:pt x="186" y="482"/>
                    </a:lnTo>
                    <a:lnTo>
                      <a:pt x="182" y="482"/>
                    </a:lnTo>
                    <a:lnTo>
                      <a:pt x="179" y="484"/>
                    </a:lnTo>
                    <a:lnTo>
                      <a:pt x="178" y="485"/>
                    </a:lnTo>
                    <a:lnTo>
                      <a:pt x="174" y="481"/>
                    </a:lnTo>
                    <a:lnTo>
                      <a:pt x="170" y="477"/>
                    </a:lnTo>
                    <a:lnTo>
                      <a:pt x="164" y="471"/>
                    </a:lnTo>
                    <a:lnTo>
                      <a:pt x="156" y="463"/>
                    </a:lnTo>
                    <a:lnTo>
                      <a:pt x="149" y="455"/>
                    </a:lnTo>
                    <a:lnTo>
                      <a:pt x="141" y="446"/>
                    </a:lnTo>
                    <a:lnTo>
                      <a:pt x="134" y="435"/>
                    </a:lnTo>
                    <a:lnTo>
                      <a:pt x="127" y="424"/>
                    </a:lnTo>
                    <a:lnTo>
                      <a:pt x="121" y="425"/>
                    </a:lnTo>
                    <a:lnTo>
                      <a:pt x="114" y="426"/>
                    </a:lnTo>
                    <a:lnTo>
                      <a:pt x="107" y="428"/>
                    </a:lnTo>
                    <a:lnTo>
                      <a:pt x="103" y="431"/>
                    </a:lnTo>
                    <a:lnTo>
                      <a:pt x="99" y="419"/>
                    </a:lnTo>
                    <a:lnTo>
                      <a:pt x="91" y="402"/>
                    </a:lnTo>
                    <a:lnTo>
                      <a:pt x="83" y="387"/>
                    </a:lnTo>
                    <a:lnTo>
                      <a:pt x="78" y="378"/>
                    </a:lnTo>
                    <a:lnTo>
                      <a:pt x="84" y="371"/>
                    </a:lnTo>
                    <a:lnTo>
                      <a:pt x="91" y="360"/>
                    </a:lnTo>
                    <a:lnTo>
                      <a:pt x="98" y="348"/>
                    </a:lnTo>
                    <a:lnTo>
                      <a:pt x="105" y="334"/>
                    </a:lnTo>
                    <a:lnTo>
                      <a:pt x="111" y="320"/>
                    </a:lnTo>
                    <a:lnTo>
                      <a:pt x="117" y="306"/>
                    </a:lnTo>
                    <a:lnTo>
                      <a:pt x="120" y="295"/>
                    </a:lnTo>
                    <a:lnTo>
                      <a:pt x="122" y="284"/>
                    </a:lnTo>
                    <a:lnTo>
                      <a:pt x="126" y="260"/>
                    </a:lnTo>
                    <a:lnTo>
                      <a:pt x="133" y="231"/>
                    </a:lnTo>
                    <a:lnTo>
                      <a:pt x="140" y="206"/>
                    </a:lnTo>
                    <a:lnTo>
                      <a:pt x="145" y="193"/>
                    </a:lnTo>
                    <a:lnTo>
                      <a:pt x="152" y="188"/>
                    </a:lnTo>
                    <a:lnTo>
                      <a:pt x="162" y="179"/>
                    </a:lnTo>
                    <a:lnTo>
                      <a:pt x="171" y="167"/>
                    </a:lnTo>
                    <a:lnTo>
                      <a:pt x="175" y="156"/>
                    </a:lnTo>
                    <a:lnTo>
                      <a:pt x="178" y="151"/>
                    </a:lnTo>
                    <a:lnTo>
                      <a:pt x="182" y="146"/>
                    </a:lnTo>
                    <a:lnTo>
                      <a:pt x="188" y="144"/>
                    </a:lnTo>
                    <a:lnTo>
                      <a:pt x="195" y="142"/>
                    </a:lnTo>
                    <a:lnTo>
                      <a:pt x="202" y="141"/>
                    </a:lnTo>
                    <a:lnTo>
                      <a:pt x="208" y="139"/>
                    </a:lnTo>
                    <a:lnTo>
                      <a:pt x="213" y="141"/>
                    </a:lnTo>
                    <a:lnTo>
                      <a:pt x="218" y="142"/>
                    </a:lnTo>
                    <a:lnTo>
                      <a:pt x="224" y="142"/>
                    </a:lnTo>
                    <a:lnTo>
                      <a:pt x="225" y="136"/>
                    </a:lnTo>
                    <a:lnTo>
                      <a:pt x="225" y="128"/>
                    </a:lnTo>
                    <a:lnTo>
                      <a:pt x="221" y="121"/>
                    </a:lnTo>
                    <a:lnTo>
                      <a:pt x="218" y="119"/>
                    </a:lnTo>
                    <a:lnTo>
                      <a:pt x="215" y="116"/>
                    </a:lnTo>
                    <a:lnTo>
                      <a:pt x="209" y="115"/>
                    </a:lnTo>
                    <a:lnTo>
                      <a:pt x="204" y="114"/>
                    </a:lnTo>
                    <a:lnTo>
                      <a:pt x="198" y="114"/>
                    </a:lnTo>
                    <a:lnTo>
                      <a:pt x="193" y="115"/>
                    </a:lnTo>
                    <a:lnTo>
                      <a:pt x="188" y="116"/>
                    </a:lnTo>
                    <a:lnTo>
                      <a:pt x="183" y="119"/>
                    </a:lnTo>
                    <a:lnTo>
                      <a:pt x="175" y="122"/>
                    </a:lnTo>
                    <a:lnTo>
                      <a:pt x="166" y="121"/>
                    </a:lnTo>
                    <a:lnTo>
                      <a:pt x="159" y="118"/>
                    </a:lnTo>
                    <a:lnTo>
                      <a:pt x="155" y="113"/>
                    </a:lnTo>
                    <a:lnTo>
                      <a:pt x="152" y="104"/>
                    </a:lnTo>
                    <a:lnTo>
                      <a:pt x="151" y="93"/>
                    </a:lnTo>
                    <a:lnTo>
                      <a:pt x="150" y="84"/>
                    </a:lnTo>
                    <a:lnTo>
                      <a:pt x="150" y="81"/>
                    </a:lnTo>
                    <a:lnTo>
                      <a:pt x="157" y="80"/>
                    </a:lnTo>
                    <a:lnTo>
                      <a:pt x="165" y="78"/>
                    </a:lnTo>
                    <a:lnTo>
                      <a:pt x="174" y="76"/>
                    </a:lnTo>
                    <a:lnTo>
                      <a:pt x="183" y="73"/>
                    </a:lnTo>
                    <a:lnTo>
                      <a:pt x="193" y="70"/>
                    </a:lnTo>
                    <a:lnTo>
                      <a:pt x="201" y="66"/>
                    </a:lnTo>
                    <a:lnTo>
                      <a:pt x="206" y="62"/>
                    </a:lnTo>
                    <a:lnTo>
                      <a:pt x="210" y="58"/>
                    </a:lnTo>
                    <a:lnTo>
                      <a:pt x="212" y="50"/>
                    </a:lnTo>
                    <a:lnTo>
                      <a:pt x="209" y="45"/>
                    </a:lnTo>
                    <a:lnTo>
                      <a:pt x="203" y="45"/>
                    </a:lnTo>
                    <a:lnTo>
                      <a:pt x="196" y="47"/>
                    </a:lnTo>
                    <a:lnTo>
                      <a:pt x="187" y="50"/>
                    </a:lnTo>
                    <a:lnTo>
                      <a:pt x="178" y="51"/>
                    </a:lnTo>
                    <a:lnTo>
                      <a:pt x="171" y="52"/>
                    </a:lnTo>
                    <a:lnTo>
                      <a:pt x="167" y="52"/>
                    </a:lnTo>
                    <a:lnTo>
                      <a:pt x="173" y="48"/>
                    </a:lnTo>
                    <a:lnTo>
                      <a:pt x="180" y="44"/>
                    </a:lnTo>
                    <a:lnTo>
                      <a:pt x="185" y="40"/>
                    </a:lnTo>
                    <a:lnTo>
                      <a:pt x="190" y="35"/>
                    </a:lnTo>
                    <a:lnTo>
                      <a:pt x="194" y="30"/>
                    </a:lnTo>
                    <a:lnTo>
                      <a:pt x="197" y="25"/>
                    </a:lnTo>
                    <a:lnTo>
                      <a:pt x="200" y="20"/>
                    </a:lnTo>
                    <a:lnTo>
                      <a:pt x="202" y="15"/>
                    </a:lnTo>
                    <a:lnTo>
                      <a:pt x="202" y="6"/>
                    </a:lnTo>
                    <a:lnTo>
                      <a:pt x="197" y="0"/>
                    </a:lnTo>
                    <a:lnTo>
                      <a:pt x="192" y="0"/>
                    </a:lnTo>
                    <a:lnTo>
                      <a:pt x="183" y="7"/>
                    </a:lnTo>
                    <a:lnTo>
                      <a:pt x="179" y="13"/>
                    </a:lnTo>
                    <a:lnTo>
                      <a:pt x="173" y="19"/>
                    </a:lnTo>
                    <a:lnTo>
                      <a:pt x="167" y="23"/>
                    </a:lnTo>
                    <a:lnTo>
                      <a:pt x="160" y="28"/>
                    </a:lnTo>
                    <a:lnTo>
                      <a:pt x="154" y="31"/>
                    </a:lnTo>
                    <a:lnTo>
                      <a:pt x="148" y="35"/>
                    </a:lnTo>
                    <a:lnTo>
                      <a:pt x="143" y="37"/>
                    </a:lnTo>
                    <a:lnTo>
                      <a:pt x="140" y="38"/>
                    </a:lnTo>
                    <a:lnTo>
                      <a:pt x="132" y="44"/>
                    </a:lnTo>
                    <a:lnTo>
                      <a:pt x="122" y="53"/>
                    </a:lnTo>
                    <a:lnTo>
                      <a:pt x="113" y="63"/>
                    </a:lnTo>
                    <a:lnTo>
                      <a:pt x="110" y="74"/>
                    </a:lnTo>
                    <a:lnTo>
                      <a:pt x="109" y="90"/>
                    </a:lnTo>
                    <a:lnTo>
                      <a:pt x="107" y="116"/>
                    </a:lnTo>
                    <a:lnTo>
                      <a:pt x="107" y="144"/>
                    </a:lnTo>
                    <a:lnTo>
                      <a:pt x="109" y="164"/>
                    </a:lnTo>
                    <a:lnTo>
                      <a:pt x="109" y="173"/>
                    </a:lnTo>
                    <a:lnTo>
                      <a:pt x="106" y="182"/>
                    </a:lnTo>
                    <a:lnTo>
                      <a:pt x="102" y="191"/>
                    </a:lnTo>
                    <a:lnTo>
                      <a:pt x="97" y="199"/>
                    </a:lnTo>
                    <a:lnTo>
                      <a:pt x="90" y="207"/>
                    </a:lnTo>
                    <a:lnTo>
                      <a:pt x="78" y="221"/>
                    </a:lnTo>
                    <a:lnTo>
                      <a:pt x="64" y="240"/>
                    </a:lnTo>
                    <a:lnTo>
                      <a:pt x="48" y="260"/>
                    </a:lnTo>
                    <a:lnTo>
                      <a:pt x="33" y="283"/>
                    </a:lnTo>
                    <a:lnTo>
                      <a:pt x="19" y="305"/>
                    </a:lnTo>
                    <a:lnTo>
                      <a:pt x="10" y="327"/>
                    </a:lnTo>
                    <a:lnTo>
                      <a:pt x="5" y="347"/>
                    </a:lnTo>
                    <a:lnTo>
                      <a:pt x="0" y="356"/>
                    </a:lnTo>
                    <a:lnTo>
                      <a:pt x="0" y="366"/>
                    </a:lnTo>
                    <a:lnTo>
                      <a:pt x="2" y="378"/>
                    </a:lnTo>
                    <a:lnTo>
                      <a:pt x="6" y="387"/>
                    </a:lnTo>
                    <a:lnTo>
                      <a:pt x="5" y="396"/>
                    </a:lnTo>
                    <a:lnTo>
                      <a:pt x="6" y="408"/>
                    </a:lnTo>
                    <a:lnTo>
                      <a:pt x="9" y="423"/>
                    </a:lnTo>
                    <a:lnTo>
                      <a:pt x="13" y="438"/>
                    </a:lnTo>
                    <a:lnTo>
                      <a:pt x="18" y="454"/>
                    </a:lnTo>
                    <a:lnTo>
                      <a:pt x="23" y="470"/>
                    </a:lnTo>
                    <a:lnTo>
                      <a:pt x="30" y="485"/>
                    </a:lnTo>
                    <a:lnTo>
                      <a:pt x="37" y="499"/>
                    </a:lnTo>
                    <a:lnTo>
                      <a:pt x="33" y="507"/>
                    </a:lnTo>
                    <a:lnTo>
                      <a:pt x="29" y="515"/>
                    </a:lnTo>
                    <a:lnTo>
                      <a:pt x="27" y="522"/>
                    </a:lnTo>
                    <a:lnTo>
                      <a:pt x="26" y="524"/>
                    </a:lnTo>
                    <a:lnTo>
                      <a:pt x="34" y="530"/>
                    </a:lnTo>
                    <a:lnTo>
                      <a:pt x="42" y="538"/>
                    </a:lnTo>
                    <a:lnTo>
                      <a:pt x="50" y="547"/>
                    </a:lnTo>
                    <a:lnTo>
                      <a:pt x="56" y="557"/>
                    </a:lnTo>
                    <a:lnTo>
                      <a:pt x="63" y="566"/>
                    </a:lnTo>
                    <a:lnTo>
                      <a:pt x="67" y="576"/>
                    </a:lnTo>
                    <a:lnTo>
                      <a:pt x="72" y="584"/>
                    </a:lnTo>
                    <a:lnTo>
                      <a:pt x="75" y="591"/>
                    </a:lnTo>
                    <a:lnTo>
                      <a:pt x="81" y="598"/>
                    </a:lnTo>
                    <a:lnTo>
                      <a:pt x="90" y="608"/>
                    </a:lnTo>
                    <a:lnTo>
                      <a:pt x="102" y="618"/>
                    </a:lnTo>
                    <a:lnTo>
                      <a:pt x="114" y="630"/>
                    </a:lnTo>
                    <a:lnTo>
                      <a:pt x="127" y="641"/>
                    </a:lnTo>
                    <a:lnTo>
                      <a:pt x="139" y="651"/>
                    </a:lnTo>
                    <a:lnTo>
                      <a:pt x="149" y="657"/>
                    </a:lnTo>
                    <a:lnTo>
                      <a:pt x="156" y="662"/>
                    </a:lnTo>
                    <a:lnTo>
                      <a:pt x="157" y="676"/>
                    </a:lnTo>
                    <a:lnTo>
                      <a:pt x="160" y="695"/>
                    </a:lnTo>
                    <a:lnTo>
                      <a:pt x="167" y="720"/>
                    </a:lnTo>
                    <a:lnTo>
                      <a:pt x="175" y="746"/>
                    </a:lnTo>
                    <a:lnTo>
                      <a:pt x="183" y="771"/>
                    </a:lnTo>
                    <a:lnTo>
                      <a:pt x="192" y="793"/>
                    </a:lnTo>
                    <a:lnTo>
                      <a:pt x="200" y="811"/>
                    </a:lnTo>
                    <a:lnTo>
                      <a:pt x="205" y="820"/>
                    </a:lnTo>
                    <a:lnTo>
                      <a:pt x="212" y="814"/>
                    </a:lnTo>
                    <a:lnTo>
                      <a:pt x="224" y="808"/>
                    </a:lnTo>
                    <a:lnTo>
                      <a:pt x="233" y="804"/>
                    </a:lnTo>
                    <a:lnTo>
                      <a:pt x="238" y="802"/>
                    </a:lnTo>
                    <a:lnTo>
                      <a:pt x="241" y="814"/>
                    </a:lnTo>
                    <a:lnTo>
                      <a:pt x="247" y="821"/>
                    </a:lnTo>
                    <a:lnTo>
                      <a:pt x="250" y="825"/>
                    </a:lnTo>
                    <a:lnTo>
                      <a:pt x="253" y="827"/>
                    </a:lnTo>
                    <a:lnTo>
                      <a:pt x="243" y="829"/>
                    </a:lnTo>
                    <a:lnTo>
                      <a:pt x="242" y="837"/>
                    </a:lnTo>
                    <a:lnTo>
                      <a:pt x="242" y="845"/>
                    </a:lnTo>
                    <a:lnTo>
                      <a:pt x="243" y="852"/>
                    </a:lnTo>
                    <a:lnTo>
                      <a:pt x="247" y="858"/>
                    </a:lnTo>
                    <a:lnTo>
                      <a:pt x="240" y="865"/>
                    </a:lnTo>
                    <a:lnTo>
                      <a:pt x="233" y="873"/>
                    </a:lnTo>
                    <a:lnTo>
                      <a:pt x="228" y="882"/>
                    </a:lnTo>
                    <a:lnTo>
                      <a:pt x="227" y="895"/>
                    </a:lnTo>
                    <a:lnTo>
                      <a:pt x="227" y="910"/>
                    </a:lnTo>
                    <a:lnTo>
                      <a:pt x="232" y="927"/>
                    </a:lnTo>
                    <a:lnTo>
                      <a:pt x="239" y="949"/>
                    </a:lnTo>
                    <a:lnTo>
                      <a:pt x="251" y="974"/>
                    </a:lnTo>
                    <a:lnTo>
                      <a:pt x="254" y="1000"/>
                    </a:lnTo>
                    <a:lnTo>
                      <a:pt x="258" y="1040"/>
                    </a:lnTo>
                    <a:lnTo>
                      <a:pt x="266" y="1079"/>
                    </a:lnTo>
                    <a:lnTo>
                      <a:pt x="277" y="1106"/>
                    </a:lnTo>
                    <a:lnTo>
                      <a:pt x="281" y="1102"/>
                    </a:lnTo>
                    <a:lnTo>
                      <a:pt x="286" y="1097"/>
                    </a:lnTo>
                    <a:lnTo>
                      <a:pt x="291" y="1094"/>
                    </a:lnTo>
                    <a:lnTo>
                      <a:pt x="292" y="1093"/>
                    </a:lnTo>
                    <a:lnTo>
                      <a:pt x="299" y="1104"/>
                    </a:lnTo>
                    <a:lnTo>
                      <a:pt x="303" y="1111"/>
                    </a:lnTo>
                    <a:lnTo>
                      <a:pt x="307" y="1117"/>
                    </a:lnTo>
                    <a:lnTo>
                      <a:pt x="312" y="1121"/>
                    </a:lnTo>
                    <a:lnTo>
                      <a:pt x="319" y="1129"/>
                    </a:lnTo>
                    <a:lnTo>
                      <a:pt x="324" y="1142"/>
                    </a:lnTo>
                    <a:lnTo>
                      <a:pt x="324" y="1155"/>
                    </a:lnTo>
                    <a:lnTo>
                      <a:pt x="318" y="1164"/>
                    </a:lnTo>
                    <a:lnTo>
                      <a:pt x="312" y="1169"/>
                    </a:lnTo>
                    <a:lnTo>
                      <a:pt x="305" y="1174"/>
                    </a:lnTo>
                    <a:lnTo>
                      <a:pt x="297" y="1181"/>
                    </a:lnTo>
                    <a:lnTo>
                      <a:pt x="288" y="1190"/>
                    </a:lnTo>
                    <a:lnTo>
                      <a:pt x="280" y="1201"/>
                    </a:lnTo>
                    <a:lnTo>
                      <a:pt x="272" y="1213"/>
                    </a:lnTo>
                    <a:lnTo>
                      <a:pt x="266" y="1227"/>
                    </a:lnTo>
                    <a:lnTo>
                      <a:pt x="263" y="1242"/>
                    </a:lnTo>
                    <a:lnTo>
                      <a:pt x="261" y="1278"/>
                    </a:lnTo>
                    <a:lnTo>
                      <a:pt x="261" y="1319"/>
                    </a:lnTo>
                    <a:lnTo>
                      <a:pt x="263" y="1368"/>
                    </a:lnTo>
                    <a:lnTo>
                      <a:pt x="264" y="1422"/>
                    </a:lnTo>
                    <a:lnTo>
                      <a:pt x="251" y="1424"/>
                    </a:lnTo>
                    <a:lnTo>
                      <a:pt x="243" y="1433"/>
                    </a:lnTo>
                    <a:lnTo>
                      <a:pt x="241" y="1449"/>
                    </a:lnTo>
                    <a:lnTo>
                      <a:pt x="248" y="1476"/>
                    </a:lnTo>
                    <a:lnTo>
                      <a:pt x="243" y="1479"/>
                    </a:lnTo>
                    <a:lnTo>
                      <a:pt x="238" y="1483"/>
                    </a:lnTo>
                    <a:lnTo>
                      <a:pt x="232" y="1487"/>
                    </a:lnTo>
                    <a:lnTo>
                      <a:pt x="226" y="1493"/>
                    </a:lnTo>
                    <a:lnTo>
                      <a:pt x="221" y="1500"/>
                    </a:lnTo>
                    <a:lnTo>
                      <a:pt x="218" y="1508"/>
                    </a:lnTo>
                    <a:lnTo>
                      <a:pt x="217" y="1519"/>
                    </a:lnTo>
                    <a:lnTo>
                      <a:pt x="218" y="1531"/>
                    </a:lnTo>
                    <a:lnTo>
                      <a:pt x="223" y="1537"/>
                    </a:lnTo>
                    <a:lnTo>
                      <a:pt x="228" y="1543"/>
                    </a:lnTo>
                    <a:lnTo>
                      <a:pt x="235" y="1548"/>
                    </a:lnTo>
                    <a:lnTo>
                      <a:pt x="243" y="1553"/>
                    </a:lnTo>
                    <a:lnTo>
                      <a:pt x="250" y="1559"/>
                    </a:lnTo>
                    <a:lnTo>
                      <a:pt x="257" y="1563"/>
                    </a:lnTo>
                    <a:lnTo>
                      <a:pt x="262" y="1568"/>
                    </a:lnTo>
                    <a:lnTo>
                      <a:pt x="265" y="1571"/>
                    </a:lnTo>
                    <a:lnTo>
                      <a:pt x="270" y="1576"/>
                    </a:lnTo>
                    <a:lnTo>
                      <a:pt x="279" y="1581"/>
                    </a:lnTo>
                    <a:lnTo>
                      <a:pt x="293" y="1586"/>
                    </a:lnTo>
                    <a:lnTo>
                      <a:pt x="309" y="1591"/>
                    </a:lnTo>
                    <a:lnTo>
                      <a:pt x="326" y="1597"/>
                    </a:lnTo>
                    <a:lnTo>
                      <a:pt x="345" y="1600"/>
                    </a:lnTo>
                    <a:lnTo>
                      <a:pt x="362" y="1601"/>
                    </a:lnTo>
                    <a:lnTo>
                      <a:pt x="378" y="1601"/>
                    </a:lnTo>
                    <a:lnTo>
                      <a:pt x="391" y="1598"/>
                    </a:lnTo>
                    <a:lnTo>
                      <a:pt x="400" y="1592"/>
                    </a:lnTo>
                    <a:lnTo>
                      <a:pt x="404" y="1584"/>
                    </a:lnTo>
                    <a:lnTo>
                      <a:pt x="407" y="1575"/>
                    </a:lnTo>
                    <a:lnTo>
                      <a:pt x="404" y="1566"/>
                    </a:lnTo>
                    <a:lnTo>
                      <a:pt x="401" y="1558"/>
                    </a:lnTo>
                    <a:lnTo>
                      <a:pt x="394" y="1551"/>
                    </a:lnTo>
                    <a:lnTo>
                      <a:pt x="385" y="1545"/>
                    </a:lnTo>
                    <a:lnTo>
                      <a:pt x="376" y="1542"/>
                    </a:lnTo>
                    <a:lnTo>
                      <a:pt x="370" y="1539"/>
                    </a:lnTo>
                    <a:lnTo>
                      <a:pt x="364" y="1538"/>
                    </a:lnTo>
                    <a:lnTo>
                      <a:pt x="361" y="1537"/>
                    </a:lnTo>
                    <a:lnTo>
                      <a:pt x="357" y="1537"/>
                    </a:lnTo>
                    <a:lnTo>
                      <a:pt x="355" y="1536"/>
                    </a:lnTo>
                    <a:lnTo>
                      <a:pt x="353" y="1535"/>
                    </a:lnTo>
                    <a:lnTo>
                      <a:pt x="349" y="1532"/>
                    </a:lnTo>
                    <a:lnTo>
                      <a:pt x="341" y="1524"/>
                    </a:lnTo>
                    <a:lnTo>
                      <a:pt x="334" y="1513"/>
                    </a:lnTo>
                    <a:lnTo>
                      <a:pt x="327" y="1504"/>
                    </a:lnTo>
                    <a:lnTo>
                      <a:pt x="322" y="1498"/>
                    </a:lnTo>
                    <a:lnTo>
                      <a:pt x="326" y="1487"/>
                    </a:lnTo>
                    <a:lnTo>
                      <a:pt x="332" y="1485"/>
                    </a:lnTo>
                    <a:lnTo>
                      <a:pt x="337" y="1482"/>
                    </a:lnTo>
                    <a:lnTo>
                      <a:pt x="338" y="1471"/>
                    </a:lnTo>
                    <a:lnTo>
                      <a:pt x="335" y="1456"/>
                    </a:lnTo>
                    <a:lnTo>
                      <a:pt x="328" y="1445"/>
                    </a:lnTo>
                    <a:lnTo>
                      <a:pt x="322" y="1438"/>
                    </a:lnTo>
                    <a:lnTo>
                      <a:pt x="312" y="1433"/>
                    </a:lnTo>
                    <a:lnTo>
                      <a:pt x="314" y="1420"/>
                    </a:lnTo>
                    <a:lnTo>
                      <a:pt x="317" y="1400"/>
                    </a:lnTo>
                    <a:lnTo>
                      <a:pt x="322" y="1377"/>
                    </a:lnTo>
                    <a:lnTo>
                      <a:pt x="327" y="1352"/>
                    </a:lnTo>
                    <a:lnTo>
                      <a:pt x="334" y="1326"/>
                    </a:lnTo>
                    <a:lnTo>
                      <a:pt x="342" y="1303"/>
                    </a:lnTo>
                    <a:lnTo>
                      <a:pt x="350" y="1283"/>
                    </a:lnTo>
                    <a:lnTo>
                      <a:pt x="358" y="1266"/>
                    </a:lnTo>
                    <a:lnTo>
                      <a:pt x="365" y="1254"/>
                    </a:lnTo>
                    <a:lnTo>
                      <a:pt x="372" y="1241"/>
                    </a:lnTo>
                    <a:lnTo>
                      <a:pt x="379" y="1228"/>
                    </a:lnTo>
                    <a:lnTo>
                      <a:pt x="385" y="1218"/>
                    </a:lnTo>
                    <a:lnTo>
                      <a:pt x="391" y="1208"/>
                    </a:lnTo>
                    <a:lnTo>
                      <a:pt x="396" y="1201"/>
                    </a:lnTo>
                    <a:lnTo>
                      <a:pt x="401" y="1195"/>
                    </a:lnTo>
                    <a:lnTo>
                      <a:pt x="407" y="1192"/>
                    </a:lnTo>
                    <a:lnTo>
                      <a:pt x="413" y="1188"/>
                    </a:lnTo>
                    <a:lnTo>
                      <a:pt x="418" y="1180"/>
                    </a:lnTo>
                    <a:lnTo>
                      <a:pt x="423" y="1171"/>
                    </a:lnTo>
                    <a:lnTo>
                      <a:pt x="427" y="1160"/>
                    </a:lnTo>
                    <a:lnTo>
                      <a:pt x="430" y="1149"/>
                    </a:lnTo>
                    <a:lnTo>
                      <a:pt x="431" y="1137"/>
                    </a:lnTo>
                    <a:lnTo>
                      <a:pt x="429" y="1127"/>
                    </a:lnTo>
                    <a:lnTo>
                      <a:pt x="424" y="1119"/>
                    </a:lnTo>
                    <a:lnTo>
                      <a:pt x="421" y="1102"/>
                    </a:lnTo>
                    <a:lnTo>
                      <a:pt x="418" y="1085"/>
                    </a:lnTo>
                    <a:lnTo>
                      <a:pt x="416" y="1070"/>
                    </a:lnTo>
                    <a:lnTo>
                      <a:pt x="415" y="106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376" name="Line 26"/>
              <p:cNvSpPr>
                <a:spLocks noChangeShapeType="1"/>
              </p:cNvSpPr>
              <p:nvPr/>
            </p:nvSpPr>
            <p:spPr bwMode="auto">
              <a:xfrm>
                <a:off x="1872" y="1488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7" name="Line 27"/>
              <p:cNvSpPr>
                <a:spLocks noChangeShapeType="1"/>
              </p:cNvSpPr>
              <p:nvPr/>
            </p:nvSpPr>
            <p:spPr bwMode="auto">
              <a:xfrm>
                <a:off x="1776" y="1488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8" name="Line 28"/>
              <p:cNvSpPr>
                <a:spLocks noChangeShapeType="1"/>
              </p:cNvSpPr>
              <p:nvPr/>
            </p:nvSpPr>
            <p:spPr bwMode="auto">
              <a:xfrm>
                <a:off x="1776" y="1632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9" name="Line 29"/>
              <p:cNvSpPr>
                <a:spLocks noChangeShapeType="1"/>
              </p:cNvSpPr>
              <p:nvPr/>
            </p:nvSpPr>
            <p:spPr bwMode="auto">
              <a:xfrm flipH="1">
                <a:off x="1824" y="1632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0" name="Line 30"/>
              <p:cNvSpPr>
                <a:spLocks noChangeShapeType="1"/>
              </p:cNvSpPr>
              <p:nvPr/>
            </p:nvSpPr>
            <p:spPr bwMode="auto">
              <a:xfrm>
                <a:off x="1776" y="1536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81" name="Line 31"/>
              <p:cNvSpPr>
                <a:spLocks noChangeShapeType="1"/>
              </p:cNvSpPr>
              <p:nvPr/>
            </p:nvSpPr>
            <p:spPr bwMode="auto">
              <a:xfrm>
                <a:off x="1920" y="1584"/>
                <a:ext cx="96" cy="480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7" name="Group 32"/>
            <p:cNvGrpSpPr>
              <a:grpSpLocks/>
            </p:cNvGrpSpPr>
            <p:nvPr/>
          </p:nvGrpSpPr>
          <p:grpSpPr bwMode="auto">
            <a:xfrm>
              <a:off x="690" y="2616"/>
              <a:ext cx="365" cy="801"/>
              <a:chOff x="1536" y="2976"/>
              <a:chExt cx="365" cy="801"/>
            </a:xfrm>
          </p:grpSpPr>
          <p:sp>
            <p:nvSpPr>
              <p:cNvPr id="57369" name="Freeform 33"/>
              <p:cNvSpPr>
                <a:spLocks/>
              </p:cNvSpPr>
              <p:nvPr/>
            </p:nvSpPr>
            <p:spPr bwMode="auto">
              <a:xfrm flipH="1">
                <a:off x="1536" y="2976"/>
                <a:ext cx="365" cy="801"/>
              </a:xfrm>
              <a:custGeom>
                <a:avLst/>
                <a:gdLst>
                  <a:gd name="T0" fmla="*/ 1 w 730"/>
                  <a:gd name="T1" fmla="*/ 1 h 1601"/>
                  <a:gd name="T2" fmla="*/ 1 w 730"/>
                  <a:gd name="T3" fmla="*/ 1 h 1601"/>
                  <a:gd name="T4" fmla="*/ 1 w 730"/>
                  <a:gd name="T5" fmla="*/ 1 h 1601"/>
                  <a:gd name="T6" fmla="*/ 1 w 730"/>
                  <a:gd name="T7" fmla="*/ 1 h 1601"/>
                  <a:gd name="T8" fmla="*/ 1 w 730"/>
                  <a:gd name="T9" fmla="*/ 1 h 1601"/>
                  <a:gd name="T10" fmla="*/ 1 w 730"/>
                  <a:gd name="T11" fmla="*/ 1 h 1601"/>
                  <a:gd name="T12" fmla="*/ 1 w 730"/>
                  <a:gd name="T13" fmla="*/ 1 h 1601"/>
                  <a:gd name="T14" fmla="*/ 1 w 730"/>
                  <a:gd name="T15" fmla="*/ 1 h 1601"/>
                  <a:gd name="T16" fmla="*/ 1 w 730"/>
                  <a:gd name="T17" fmla="*/ 1 h 1601"/>
                  <a:gd name="T18" fmla="*/ 1 w 730"/>
                  <a:gd name="T19" fmla="*/ 1 h 1601"/>
                  <a:gd name="T20" fmla="*/ 1 w 730"/>
                  <a:gd name="T21" fmla="*/ 1 h 1601"/>
                  <a:gd name="T22" fmla="*/ 1 w 730"/>
                  <a:gd name="T23" fmla="*/ 1 h 1601"/>
                  <a:gd name="T24" fmla="*/ 1 w 730"/>
                  <a:gd name="T25" fmla="*/ 1 h 1601"/>
                  <a:gd name="T26" fmla="*/ 1 w 730"/>
                  <a:gd name="T27" fmla="*/ 1 h 1601"/>
                  <a:gd name="T28" fmla="*/ 1 w 730"/>
                  <a:gd name="T29" fmla="*/ 1 h 1601"/>
                  <a:gd name="T30" fmla="*/ 1 w 730"/>
                  <a:gd name="T31" fmla="*/ 1 h 1601"/>
                  <a:gd name="T32" fmla="*/ 1 w 730"/>
                  <a:gd name="T33" fmla="*/ 1 h 1601"/>
                  <a:gd name="T34" fmla="*/ 1 w 730"/>
                  <a:gd name="T35" fmla="*/ 1 h 1601"/>
                  <a:gd name="T36" fmla="*/ 1 w 730"/>
                  <a:gd name="T37" fmla="*/ 1 h 1601"/>
                  <a:gd name="T38" fmla="*/ 1 w 730"/>
                  <a:gd name="T39" fmla="*/ 1 h 1601"/>
                  <a:gd name="T40" fmla="*/ 1 w 730"/>
                  <a:gd name="T41" fmla="*/ 1 h 1601"/>
                  <a:gd name="T42" fmla="*/ 1 w 730"/>
                  <a:gd name="T43" fmla="*/ 1 h 1601"/>
                  <a:gd name="T44" fmla="*/ 1 w 730"/>
                  <a:gd name="T45" fmla="*/ 1 h 1601"/>
                  <a:gd name="T46" fmla="*/ 1 w 730"/>
                  <a:gd name="T47" fmla="*/ 1 h 1601"/>
                  <a:gd name="T48" fmla="*/ 1 w 730"/>
                  <a:gd name="T49" fmla="*/ 1 h 1601"/>
                  <a:gd name="T50" fmla="*/ 1 w 730"/>
                  <a:gd name="T51" fmla="*/ 1 h 1601"/>
                  <a:gd name="T52" fmla="*/ 1 w 730"/>
                  <a:gd name="T53" fmla="*/ 1 h 1601"/>
                  <a:gd name="T54" fmla="*/ 1 w 730"/>
                  <a:gd name="T55" fmla="*/ 1 h 1601"/>
                  <a:gd name="T56" fmla="*/ 1 w 730"/>
                  <a:gd name="T57" fmla="*/ 1 h 1601"/>
                  <a:gd name="T58" fmla="*/ 1 w 730"/>
                  <a:gd name="T59" fmla="*/ 1 h 1601"/>
                  <a:gd name="T60" fmla="*/ 1 w 730"/>
                  <a:gd name="T61" fmla="*/ 1 h 1601"/>
                  <a:gd name="T62" fmla="*/ 1 w 730"/>
                  <a:gd name="T63" fmla="*/ 1 h 1601"/>
                  <a:gd name="T64" fmla="*/ 1 w 730"/>
                  <a:gd name="T65" fmla="*/ 1 h 1601"/>
                  <a:gd name="T66" fmla="*/ 1 w 730"/>
                  <a:gd name="T67" fmla="*/ 1 h 1601"/>
                  <a:gd name="T68" fmla="*/ 1 w 730"/>
                  <a:gd name="T69" fmla="*/ 1 h 1601"/>
                  <a:gd name="T70" fmla="*/ 1 w 730"/>
                  <a:gd name="T71" fmla="*/ 1 h 1601"/>
                  <a:gd name="T72" fmla="*/ 1 w 730"/>
                  <a:gd name="T73" fmla="*/ 1 h 1601"/>
                  <a:gd name="T74" fmla="*/ 1 w 730"/>
                  <a:gd name="T75" fmla="*/ 1 h 1601"/>
                  <a:gd name="T76" fmla="*/ 1 w 730"/>
                  <a:gd name="T77" fmla="*/ 1 h 1601"/>
                  <a:gd name="T78" fmla="*/ 1 w 730"/>
                  <a:gd name="T79" fmla="*/ 1 h 1601"/>
                  <a:gd name="T80" fmla="*/ 1 w 730"/>
                  <a:gd name="T81" fmla="*/ 1 h 1601"/>
                  <a:gd name="T82" fmla="*/ 1 w 730"/>
                  <a:gd name="T83" fmla="*/ 1 h 1601"/>
                  <a:gd name="T84" fmla="*/ 1 w 730"/>
                  <a:gd name="T85" fmla="*/ 1 h 1601"/>
                  <a:gd name="T86" fmla="*/ 1 w 730"/>
                  <a:gd name="T87" fmla="*/ 1 h 1601"/>
                  <a:gd name="T88" fmla="*/ 1 w 730"/>
                  <a:gd name="T89" fmla="*/ 1 h 1601"/>
                  <a:gd name="T90" fmla="*/ 1 w 730"/>
                  <a:gd name="T91" fmla="*/ 1 h 1601"/>
                  <a:gd name="T92" fmla="*/ 1 w 730"/>
                  <a:gd name="T93" fmla="*/ 1 h 1601"/>
                  <a:gd name="T94" fmla="*/ 1 w 730"/>
                  <a:gd name="T95" fmla="*/ 1 h 1601"/>
                  <a:gd name="T96" fmla="*/ 1 w 730"/>
                  <a:gd name="T97" fmla="*/ 1 h 1601"/>
                  <a:gd name="T98" fmla="*/ 1 w 730"/>
                  <a:gd name="T99" fmla="*/ 1 h 1601"/>
                  <a:gd name="T100" fmla="*/ 1 w 730"/>
                  <a:gd name="T101" fmla="*/ 1 h 1601"/>
                  <a:gd name="T102" fmla="*/ 1 w 730"/>
                  <a:gd name="T103" fmla="*/ 1 h 1601"/>
                  <a:gd name="T104" fmla="*/ 1 w 730"/>
                  <a:gd name="T105" fmla="*/ 1 h 1601"/>
                  <a:gd name="T106" fmla="*/ 1 w 730"/>
                  <a:gd name="T107" fmla="*/ 1 h 1601"/>
                  <a:gd name="T108" fmla="*/ 1 w 730"/>
                  <a:gd name="T109" fmla="*/ 1 h 1601"/>
                  <a:gd name="T110" fmla="*/ 1 w 730"/>
                  <a:gd name="T111" fmla="*/ 1 h 1601"/>
                  <a:gd name="T112" fmla="*/ 1 w 730"/>
                  <a:gd name="T113" fmla="*/ 1 h 1601"/>
                  <a:gd name="T114" fmla="*/ 1 w 730"/>
                  <a:gd name="T115" fmla="*/ 1 h 1601"/>
                  <a:gd name="T116" fmla="*/ 1 w 730"/>
                  <a:gd name="T117" fmla="*/ 1 h 1601"/>
                  <a:gd name="T118" fmla="*/ 1 w 730"/>
                  <a:gd name="T119" fmla="*/ 1 h 1601"/>
                  <a:gd name="T120" fmla="*/ 1 w 730"/>
                  <a:gd name="T121" fmla="*/ 1 h 1601"/>
                  <a:gd name="T122" fmla="*/ 1 w 730"/>
                  <a:gd name="T123" fmla="*/ 1 h 1601"/>
                  <a:gd name="T124" fmla="*/ 1 w 730"/>
                  <a:gd name="T125" fmla="*/ 1 h 160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730"/>
                  <a:gd name="T190" fmla="*/ 0 h 1601"/>
                  <a:gd name="T191" fmla="*/ 730 w 730"/>
                  <a:gd name="T192" fmla="*/ 1601 h 160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730" h="1601">
                    <a:moveTo>
                      <a:pt x="415" y="1064"/>
                    </a:moveTo>
                    <a:lnTo>
                      <a:pt x="422" y="1061"/>
                    </a:lnTo>
                    <a:lnTo>
                      <a:pt x="427" y="1060"/>
                    </a:lnTo>
                    <a:lnTo>
                      <a:pt x="431" y="1060"/>
                    </a:lnTo>
                    <a:lnTo>
                      <a:pt x="432" y="1060"/>
                    </a:lnTo>
                    <a:lnTo>
                      <a:pt x="424" y="1042"/>
                    </a:lnTo>
                    <a:lnTo>
                      <a:pt x="416" y="1019"/>
                    </a:lnTo>
                    <a:lnTo>
                      <a:pt x="411" y="997"/>
                    </a:lnTo>
                    <a:lnTo>
                      <a:pt x="410" y="980"/>
                    </a:lnTo>
                    <a:lnTo>
                      <a:pt x="418" y="988"/>
                    </a:lnTo>
                    <a:lnTo>
                      <a:pt x="429" y="995"/>
                    </a:lnTo>
                    <a:lnTo>
                      <a:pt x="440" y="1000"/>
                    </a:lnTo>
                    <a:lnTo>
                      <a:pt x="452" y="1005"/>
                    </a:lnTo>
                    <a:lnTo>
                      <a:pt x="463" y="1011"/>
                    </a:lnTo>
                    <a:lnTo>
                      <a:pt x="474" y="1015"/>
                    </a:lnTo>
                    <a:lnTo>
                      <a:pt x="480" y="1021"/>
                    </a:lnTo>
                    <a:lnTo>
                      <a:pt x="485" y="1028"/>
                    </a:lnTo>
                    <a:lnTo>
                      <a:pt x="491" y="1022"/>
                    </a:lnTo>
                    <a:lnTo>
                      <a:pt x="497" y="1018"/>
                    </a:lnTo>
                    <a:lnTo>
                      <a:pt x="501" y="1014"/>
                    </a:lnTo>
                    <a:lnTo>
                      <a:pt x="502" y="1013"/>
                    </a:lnTo>
                    <a:lnTo>
                      <a:pt x="511" y="1019"/>
                    </a:lnTo>
                    <a:lnTo>
                      <a:pt x="515" y="1021"/>
                    </a:lnTo>
                    <a:lnTo>
                      <a:pt x="516" y="1021"/>
                    </a:lnTo>
                    <a:lnTo>
                      <a:pt x="518" y="1021"/>
                    </a:lnTo>
                    <a:lnTo>
                      <a:pt x="523" y="1026"/>
                    </a:lnTo>
                    <a:lnTo>
                      <a:pt x="525" y="1034"/>
                    </a:lnTo>
                    <a:lnTo>
                      <a:pt x="522" y="1043"/>
                    </a:lnTo>
                    <a:lnTo>
                      <a:pt x="514" y="1049"/>
                    </a:lnTo>
                    <a:lnTo>
                      <a:pt x="507" y="1051"/>
                    </a:lnTo>
                    <a:lnTo>
                      <a:pt x="500" y="1055"/>
                    </a:lnTo>
                    <a:lnTo>
                      <a:pt x="492" y="1061"/>
                    </a:lnTo>
                    <a:lnTo>
                      <a:pt x="484" y="1068"/>
                    </a:lnTo>
                    <a:lnTo>
                      <a:pt x="477" y="1079"/>
                    </a:lnTo>
                    <a:lnTo>
                      <a:pt x="470" y="1090"/>
                    </a:lnTo>
                    <a:lnTo>
                      <a:pt x="467" y="1104"/>
                    </a:lnTo>
                    <a:lnTo>
                      <a:pt x="464" y="1119"/>
                    </a:lnTo>
                    <a:lnTo>
                      <a:pt x="464" y="1136"/>
                    </a:lnTo>
                    <a:lnTo>
                      <a:pt x="463" y="1155"/>
                    </a:lnTo>
                    <a:lnTo>
                      <a:pt x="462" y="1174"/>
                    </a:lnTo>
                    <a:lnTo>
                      <a:pt x="460" y="1194"/>
                    </a:lnTo>
                    <a:lnTo>
                      <a:pt x="456" y="1212"/>
                    </a:lnTo>
                    <a:lnTo>
                      <a:pt x="450" y="1231"/>
                    </a:lnTo>
                    <a:lnTo>
                      <a:pt x="442" y="1248"/>
                    </a:lnTo>
                    <a:lnTo>
                      <a:pt x="431" y="1262"/>
                    </a:lnTo>
                    <a:lnTo>
                      <a:pt x="419" y="1259"/>
                    </a:lnTo>
                    <a:lnTo>
                      <a:pt x="409" y="1259"/>
                    </a:lnTo>
                    <a:lnTo>
                      <a:pt x="402" y="1264"/>
                    </a:lnTo>
                    <a:lnTo>
                      <a:pt x="399" y="1273"/>
                    </a:lnTo>
                    <a:lnTo>
                      <a:pt x="401" y="1285"/>
                    </a:lnTo>
                    <a:lnTo>
                      <a:pt x="407" y="1295"/>
                    </a:lnTo>
                    <a:lnTo>
                      <a:pt x="410" y="1304"/>
                    </a:lnTo>
                    <a:lnTo>
                      <a:pt x="407" y="1310"/>
                    </a:lnTo>
                    <a:lnTo>
                      <a:pt x="398" y="1315"/>
                    </a:lnTo>
                    <a:lnTo>
                      <a:pt x="389" y="1323"/>
                    </a:lnTo>
                    <a:lnTo>
                      <a:pt x="385" y="1337"/>
                    </a:lnTo>
                    <a:lnTo>
                      <a:pt x="384" y="1357"/>
                    </a:lnTo>
                    <a:lnTo>
                      <a:pt x="389" y="1362"/>
                    </a:lnTo>
                    <a:lnTo>
                      <a:pt x="395" y="1367"/>
                    </a:lnTo>
                    <a:lnTo>
                      <a:pt x="401" y="1369"/>
                    </a:lnTo>
                    <a:lnTo>
                      <a:pt x="407" y="1371"/>
                    </a:lnTo>
                    <a:lnTo>
                      <a:pt x="414" y="1375"/>
                    </a:lnTo>
                    <a:lnTo>
                      <a:pt x="421" y="1377"/>
                    </a:lnTo>
                    <a:lnTo>
                      <a:pt x="429" y="1379"/>
                    </a:lnTo>
                    <a:lnTo>
                      <a:pt x="437" y="1383"/>
                    </a:lnTo>
                    <a:lnTo>
                      <a:pt x="445" y="1387"/>
                    </a:lnTo>
                    <a:lnTo>
                      <a:pt x="453" y="1393"/>
                    </a:lnTo>
                    <a:lnTo>
                      <a:pt x="460" y="1399"/>
                    </a:lnTo>
                    <a:lnTo>
                      <a:pt x="467" y="1405"/>
                    </a:lnTo>
                    <a:lnTo>
                      <a:pt x="474" y="1410"/>
                    </a:lnTo>
                    <a:lnTo>
                      <a:pt x="478" y="1416"/>
                    </a:lnTo>
                    <a:lnTo>
                      <a:pt x="483" y="1422"/>
                    </a:lnTo>
                    <a:lnTo>
                      <a:pt x="486" y="1426"/>
                    </a:lnTo>
                    <a:lnTo>
                      <a:pt x="491" y="1431"/>
                    </a:lnTo>
                    <a:lnTo>
                      <a:pt x="497" y="1436"/>
                    </a:lnTo>
                    <a:lnTo>
                      <a:pt x="503" y="1440"/>
                    </a:lnTo>
                    <a:lnTo>
                      <a:pt x="511" y="1445"/>
                    </a:lnTo>
                    <a:lnTo>
                      <a:pt x="520" y="1448"/>
                    </a:lnTo>
                    <a:lnTo>
                      <a:pt x="528" y="1451"/>
                    </a:lnTo>
                    <a:lnTo>
                      <a:pt x="537" y="1452"/>
                    </a:lnTo>
                    <a:lnTo>
                      <a:pt x="544" y="1453"/>
                    </a:lnTo>
                    <a:lnTo>
                      <a:pt x="553" y="1445"/>
                    </a:lnTo>
                    <a:lnTo>
                      <a:pt x="560" y="1436"/>
                    </a:lnTo>
                    <a:lnTo>
                      <a:pt x="561" y="1423"/>
                    </a:lnTo>
                    <a:lnTo>
                      <a:pt x="552" y="1409"/>
                    </a:lnTo>
                    <a:lnTo>
                      <a:pt x="540" y="1396"/>
                    </a:lnTo>
                    <a:lnTo>
                      <a:pt x="535" y="1385"/>
                    </a:lnTo>
                    <a:lnTo>
                      <a:pt x="530" y="1373"/>
                    </a:lnTo>
                    <a:lnTo>
                      <a:pt x="526" y="1360"/>
                    </a:lnTo>
                    <a:lnTo>
                      <a:pt x="521" y="1348"/>
                    </a:lnTo>
                    <a:lnTo>
                      <a:pt x="509" y="1335"/>
                    </a:lnTo>
                    <a:lnTo>
                      <a:pt x="499" y="1324"/>
                    </a:lnTo>
                    <a:lnTo>
                      <a:pt x="494" y="1319"/>
                    </a:lnTo>
                    <a:lnTo>
                      <a:pt x="505" y="1312"/>
                    </a:lnTo>
                    <a:lnTo>
                      <a:pt x="510" y="1302"/>
                    </a:lnTo>
                    <a:lnTo>
                      <a:pt x="507" y="1292"/>
                    </a:lnTo>
                    <a:lnTo>
                      <a:pt x="493" y="1281"/>
                    </a:lnTo>
                    <a:lnTo>
                      <a:pt x="497" y="1265"/>
                    </a:lnTo>
                    <a:lnTo>
                      <a:pt x="505" y="1242"/>
                    </a:lnTo>
                    <a:lnTo>
                      <a:pt x="517" y="1213"/>
                    </a:lnTo>
                    <a:lnTo>
                      <a:pt x="532" y="1180"/>
                    </a:lnTo>
                    <a:lnTo>
                      <a:pt x="552" y="1146"/>
                    </a:lnTo>
                    <a:lnTo>
                      <a:pt x="575" y="1110"/>
                    </a:lnTo>
                    <a:lnTo>
                      <a:pt x="602" y="1075"/>
                    </a:lnTo>
                    <a:lnTo>
                      <a:pt x="632" y="1045"/>
                    </a:lnTo>
                    <a:lnTo>
                      <a:pt x="642" y="1035"/>
                    </a:lnTo>
                    <a:lnTo>
                      <a:pt x="646" y="1020"/>
                    </a:lnTo>
                    <a:lnTo>
                      <a:pt x="645" y="1000"/>
                    </a:lnTo>
                    <a:lnTo>
                      <a:pt x="637" y="973"/>
                    </a:lnTo>
                    <a:lnTo>
                      <a:pt x="635" y="965"/>
                    </a:lnTo>
                    <a:lnTo>
                      <a:pt x="629" y="954"/>
                    </a:lnTo>
                    <a:lnTo>
                      <a:pt x="620" y="944"/>
                    </a:lnTo>
                    <a:lnTo>
                      <a:pt x="610" y="934"/>
                    </a:lnTo>
                    <a:lnTo>
                      <a:pt x="599" y="923"/>
                    </a:lnTo>
                    <a:lnTo>
                      <a:pt x="587" y="915"/>
                    </a:lnTo>
                    <a:lnTo>
                      <a:pt x="577" y="908"/>
                    </a:lnTo>
                    <a:lnTo>
                      <a:pt x="569" y="904"/>
                    </a:lnTo>
                    <a:lnTo>
                      <a:pt x="577" y="892"/>
                    </a:lnTo>
                    <a:lnTo>
                      <a:pt x="563" y="884"/>
                    </a:lnTo>
                    <a:lnTo>
                      <a:pt x="549" y="878"/>
                    </a:lnTo>
                    <a:lnTo>
                      <a:pt x="536" y="873"/>
                    </a:lnTo>
                    <a:lnTo>
                      <a:pt x="522" y="868"/>
                    </a:lnTo>
                    <a:lnTo>
                      <a:pt x="509" y="865"/>
                    </a:lnTo>
                    <a:lnTo>
                      <a:pt x="499" y="862"/>
                    </a:lnTo>
                    <a:lnTo>
                      <a:pt x="490" y="860"/>
                    </a:lnTo>
                    <a:lnTo>
                      <a:pt x="482" y="858"/>
                    </a:lnTo>
                    <a:lnTo>
                      <a:pt x="470" y="853"/>
                    </a:lnTo>
                    <a:lnTo>
                      <a:pt x="460" y="845"/>
                    </a:lnTo>
                    <a:lnTo>
                      <a:pt x="454" y="836"/>
                    </a:lnTo>
                    <a:lnTo>
                      <a:pt x="450" y="828"/>
                    </a:lnTo>
                    <a:lnTo>
                      <a:pt x="449" y="817"/>
                    </a:lnTo>
                    <a:lnTo>
                      <a:pt x="447" y="807"/>
                    </a:lnTo>
                    <a:lnTo>
                      <a:pt x="440" y="800"/>
                    </a:lnTo>
                    <a:lnTo>
                      <a:pt x="429" y="798"/>
                    </a:lnTo>
                    <a:lnTo>
                      <a:pt x="422" y="781"/>
                    </a:lnTo>
                    <a:lnTo>
                      <a:pt x="415" y="785"/>
                    </a:lnTo>
                    <a:lnTo>
                      <a:pt x="411" y="773"/>
                    </a:lnTo>
                    <a:lnTo>
                      <a:pt x="409" y="767"/>
                    </a:lnTo>
                    <a:lnTo>
                      <a:pt x="409" y="764"/>
                    </a:lnTo>
                    <a:lnTo>
                      <a:pt x="410" y="759"/>
                    </a:lnTo>
                    <a:lnTo>
                      <a:pt x="418" y="760"/>
                    </a:lnTo>
                    <a:lnTo>
                      <a:pt x="427" y="761"/>
                    </a:lnTo>
                    <a:lnTo>
                      <a:pt x="434" y="762"/>
                    </a:lnTo>
                    <a:lnTo>
                      <a:pt x="438" y="763"/>
                    </a:lnTo>
                    <a:lnTo>
                      <a:pt x="440" y="731"/>
                    </a:lnTo>
                    <a:lnTo>
                      <a:pt x="444" y="682"/>
                    </a:lnTo>
                    <a:lnTo>
                      <a:pt x="448" y="634"/>
                    </a:lnTo>
                    <a:lnTo>
                      <a:pt x="455" y="610"/>
                    </a:lnTo>
                    <a:lnTo>
                      <a:pt x="462" y="607"/>
                    </a:lnTo>
                    <a:lnTo>
                      <a:pt x="474" y="603"/>
                    </a:lnTo>
                    <a:lnTo>
                      <a:pt x="490" y="600"/>
                    </a:lnTo>
                    <a:lnTo>
                      <a:pt x="507" y="595"/>
                    </a:lnTo>
                    <a:lnTo>
                      <a:pt x="524" y="591"/>
                    </a:lnTo>
                    <a:lnTo>
                      <a:pt x="539" y="586"/>
                    </a:lnTo>
                    <a:lnTo>
                      <a:pt x="552" y="581"/>
                    </a:lnTo>
                    <a:lnTo>
                      <a:pt x="560" y="576"/>
                    </a:lnTo>
                    <a:lnTo>
                      <a:pt x="556" y="566"/>
                    </a:lnTo>
                    <a:lnTo>
                      <a:pt x="552" y="554"/>
                    </a:lnTo>
                    <a:lnTo>
                      <a:pt x="546" y="542"/>
                    </a:lnTo>
                    <a:lnTo>
                      <a:pt x="544" y="538"/>
                    </a:lnTo>
                    <a:lnTo>
                      <a:pt x="553" y="530"/>
                    </a:lnTo>
                    <a:lnTo>
                      <a:pt x="564" y="522"/>
                    </a:lnTo>
                    <a:lnTo>
                      <a:pt x="577" y="514"/>
                    </a:lnTo>
                    <a:lnTo>
                      <a:pt x="591" y="504"/>
                    </a:lnTo>
                    <a:lnTo>
                      <a:pt x="602" y="494"/>
                    </a:lnTo>
                    <a:lnTo>
                      <a:pt x="613" y="484"/>
                    </a:lnTo>
                    <a:lnTo>
                      <a:pt x="620" y="473"/>
                    </a:lnTo>
                    <a:lnTo>
                      <a:pt x="623" y="462"/>
                    </a:lnTo>
                    <a:lnTo>
                      <a:pt x="639" y="443"/>
                    </a:lnTo>
                    <a:lnTo>
                      <a:pt x="651" y="424"/>
                    </a:lnTo>
                    <a:lnTo>
                      <a:pt x="659" y="402"/>
                    </a:lnTo>
                    <a:lnTo>
                      <a:pt x="666" y="380"/>
                    </a:lnTo>
                    <a:lnTo>
                      <a:pt x="669" y="358"/>
                    </a:lnTo>
                    <a:lnTo>
                      <a:pt x="671" y="337"/>
                    </a:lnTo>
                    <a:lnTo>
                      <a:pt x="674" y="320"/>
                    </a:lnTo>
                    <a:lnTo>
                      <a:pt x="675" y="305"/>
                    </a:lnTo>
                    <a:lnTo>
                      <a:pt x="677" y="279"/>
                    </a:lnTo>
                    <a:lnTo>
                      <a:pt x="682" y="251"/>
                    </a:lnTo>
                    <a:lnTo>
                      <a:pt x="685" y="230"/>
                    </a:lnTo>
                    <a:lnTo>
                      <a:pt x="686" y="222"/>
                    </a:lnTo>
                    <a:lnTo>
                      <a:pt x="692" y="217"/>
                    </a:lnTo>
                    <a:lnTo>
                      <a:pt x="699" y="210"/>
                    </a:lnTo>
                    <a:lnTo>
                      <a:pt x="706" y="203"/>
                    </a:lnTo>
                    <a:lnTo>
                      <a:pt x="712" y="195"/>
                    </a:lnTo>
                    <a:lnTo>
                      <a:pt x="718" y="188"/>
                    </a:lnTo>
                    <a:lnTo>
                      <a:pt x="722" y="180"/>
                    </a:lnTo>
                    <a:lnTo>
                      <a:pt x="727" y="174"/>
                    </a:lnTo>
                    <a:lnTo>
                      <a:pt x="729" y="168"/>
                    </a:lnTo>
                    <a:lnTo>
                      <a:pt x="730" y="159"/>
                    </a:lnTo>
                    <a:lnTo>
                      <a:pt x="727" y="153"/>
                    </a:lnTo>
                    <a:lnTo>
                      <a:pt x="720" y="150"/>
                    </a:lnTo>
                    <a:lnTo>
                      <a:pt x="713" y="152"/>
                    </a:lnTo>
                    <a:lnTo>
                      <a:pt x="713" y="142"/>
                    </a:lnTo>
                    <a:lnTo>
                      <a:pt x="708" y="132"/>
                    </a:lnTo>
                    <a:lnTo>
                      <a:pt x="700" y="128"/>
                    </a:lnTo>
                    <a:lnTo>
                      <a:pt x="689" y="134"/>
                    </a:lnTo>
                    <a:lnTo>
                      <a:pt x="695" y="122"/>
                    </a:lnTo>
                    <a:lnTo>
                      <a:pt x="699" y="111"/>
                    </a:lnTo>
                    <a:lnTo>
                      <a:pt x="701" y="98"/>
                    </a:lnTo>
                    <a:lnTo>
                      <a:pt x="699" y="85"/>
                    </a:lnTo>
                    <a:lnTo>
                      <a:pt x="693" y="78"/>
                    </a:lnTo>
                    <a:lnTo>
                      <a:pt x="685" y="77"/>
                    </a:lnTo>
                    <a:lnTo>
                      <a:pt x="678" y="82"/>
                    </a:lnTo>
                    <a:lnTo>
                      <a:pt x="675" y="90"/>
                    </a:lnTo>
                    <a:lnTo>
                      <a:pt x="674" y="99"/>
                    </a:lnTo>
                    <a:lnTo>
                      <a:pt x="671" y="107"/>
                    </a:lnTo>
                    <a:lnTo>
                      <a:pt x="668" y="114"/>
                    </a:lnTo>
                    <a:lnTo>
                      <a:pt x="663" y="120"/>
                    </a:lnTo>
                    <a:lnTo>
                      <a:pt x="665" y="100"/>
                    </a:lnTo>
                    <a:lnTo>
                      <a:pt x="666" y="82"/>
                    </a:lnTo>
                    <a:lnTo>
                      <a:pt x="663" y="66"/>
                    </a:lnTo>
                    <a:lnTo>
                      <a:pt x="658" y="54"/>
                    </a:lnTo>
                    <a:lnTo>
                      <a:pt x="650" y="50"/>
                    </a:lnTo>
                    <a:lnTo>
                      <a:pt x="643" y="52"/>
                    </a:lnTo>
                    <a:lnTo>
                      <a:pt x="638" y="58"/>
                    </a:lnTo>
                    <a:lnTo>
                      <a:pt x="638" y="66"/>
                    </a:lnTo>
                    <a:lnTo>
                      <a:pt x="639" y="81"/>
                    </a:lnTo>
                    <a:lnTo>
                      <a:pt x="639" y="103"/>
                    </a:lnTo>
                    <a:lnTo>
                      <a:pt x="636" y="124"/>
                    </a:lnTo>
                    <a:lnTo>
                      <a:pt x="629" y="141"/>
                    </a:lnTo>
                    <a:lnTo>
                      <a:pt x="617" y="134"/>
                    </a:lnTo>
                    <a:lnTo>
                      <a:pt x="612" y="122"/>
                    </a:lnTo>
                    <a:lnTo>
                      <a:pt x="607" y="109"/>
                    </a:lnTo>
                    <a:lnTo>
                      <a:pt x="599" y="99"/>
                    </a:lnTo>
                    <a:lnTo>
                      <a:pt x="593" y="96"/>
                    </a:lnTo>
                    <a:lnTo>
                      <a:pt x="587" y="94"/>
                    </a:lnTo>
                    <a:lnTo>
                      <a:pt x="581" y="94"/>
                    </a:lnTo>
                    <a:lnTo>
                      <a:pt x="576" y="97"/>
                    </a:lnTo>
                    <a:lnTo>
                      <a:pt x="571" y="99"/>
                    </a:lnTo>
                    <a:lnTo>
                      <a:pt x="569" y="103"/>
                    </a:lnTo>
                    <a:lnTo>
                      <a:pt x="570" y="107"/>
                    </a:lnTo>
                    <a:lnTo>
                      <a:pt x="574" y="113"/>
                    </a:lnTo>
                    <a:lnTo>
                      <a:pt x="583" y="122"/>
                    </a:lnTo>
                    <a:lnTo>
                      <a:pt x="587" y="130"/>
                    </a:lnTo>
                    <a:lnTo>
                      <a:pt x="589" y="137"/>
                    </a:lnTo>
                    <a:lnTo>
                      <a:pt x="589" y="145"/>
                    </a:lnTo>
                    <a:lnTo>
                      <a:pt x="589" y="151"/>
                    </a:lnTo>
                    <a:lnTo>
                      <a:pt x="590" y="159"/>
                    </a:lnTo>
                    <a:lnTo>
                      <a:pt x="592" y="167"/>
                    </a:lnTo>
                    <a:lnTo>
                      <a:pt x="597" y="177"/>
                    </a:lnTo>
                    <a:lnTo>
                      <a:pt x="601" y="187"/>
                    </a:lnTo>
                    <a:lnTo>
                      <a:pt x="608" y="196"/>
                    </a:lnTo>
                    <a:lnTo>
                      <a:pt x="616" y="203"/>
                    </a:lnTo>
                    <a:lnTo>
                      <a:pt x="625" y="208"/>
                    </a:lnTo>
                    <a:lnTo>
                      <a:pt x="624" y="230"/>
                    </a:lnTo>
                    <a:lnTo>
                      <a:pt x="622" y="259"/>
                    </a:lnTo>
                    <a:lnTo>
                      <a:pt x="617" y="288"/>
                    </a:lnTo>
                    <a:lnTo>
                      <a:pt x="610" y="307"/>
                    </a:lnTo>
                    <a:lnTo>
                      <a:pt x="606" y="316"/>
                    </a:lnTo>
                    <a:lnTo>
                      <a:pt x="600" y="327"/>
                    </a:lnTo>
                    <a:lnTo>
                      <a:pt x="593" y="341"/>
                    </a:lnTo>
                    <a:lnTo>
                      <a:pt x="587" y="357"/>
                    </a:lnTo>
                    <a:lnTo>
                      <a:pt x="582" y="374"/>
                    </a:lnTo>
                    <a:lnTo>
                      <a:pt x="577" y="390"/>
                    </a:lnTo>
                    <a:lnTo>
                      <a:pt x="576" y="406"/>
                    </a:lnTo>
                    <a:lnTo>
                      <a:pt x="578" y="420"/>
                    </a:lnTo>
                    <a:lnTo>
                      <a:pt x="572" y="424"/>
                    </a:lnTo>
                    <a:lnTo>
                      <a:pt x="563" y="427"/>
                    </a:lnTo>
                    <a:lnTo>
                      <a:pt x="554" y="433"/>
                    </a:lnTo>
                    <a:lnTo>
                      <a:pt x="543" y="439"/>
                    </a:lnTo>
                    <a:lnTo>
                      <a:pt x="532" y="444"/>
                    </a:lnTo>
                    <a:lnTo>
                      <a:pt x="523" y="450"/>
                    </a:lnTo>
                    <a:lnTo>
                      <a:pt x="515" y="456"/>
                    </a:lnTo>
                    <a:lnTo>
                      <a:pt x="510" y="461"/>
                    </a:lnTo>
                    <a:lnTo>
                      <a:pt x="503" y="448"/>
                    </a:lnTo>
                    <a:lnTo>
                      <a:pt x="497" y="453"/>
                    </a:lnTo>
                    <a:lnTo>
                      <a:pt x="487" y="458"/>
                    </a:lnTo>
                    <a:lnTo>
                      <a:pt x="477" y="464"/>
                    </a:lnTo>
                    <a:lnTo>
                      <a:pt x="465" y="469"/>
                    </a:lnTo>
                    <a:lnTo>
                      <a:pt x="455" y="473"/>
                    </a:lnTo>
                    <a:lnTo>
                      <a:pt x="446" y="478"/>
                    </a:lnTo>
                    <a:lnTo>
                      <a:pt x="438" y="480"/>
                    </a:lnTo>
                    <a:lnTo>
                      <a:pt x="433" y="482"/>
                    </a:lnTo>
                    <a:lnTo>
                      <a:pt x="427" y="484"/>
                    </a:lnTo>
                    <a:lnTo>
                      <a:pt x="419" y="485"/>
                    </a:lnTo>
                    <a:lnTo>
                      <a:pt x="409" y="485"/>
                    </a:lnTo>
                    <a:lnTo>
                      <a:pt x="399" y="485"/>
                    </a:lnTo>
                    <a:lnTo>
                      <a:pt x="387" y="484"/>
                    </a:lnTo>
                    <a:lnTo>
                      <a:pt x="377" y="482"/>
                    </a:lnTo>
                    <a:lnTo>
                      <a:pt x="369" y="481"/>
                    </a:lnTo>
                    <a:lnTo>
                      <a:pt x="363" y="479"/>
                    </a:lnTo>
                    <a:lnTo>
                      <a:pt x="360" y="469"/>
                    </a:lnTo>
                    <a:lnTo>
                      <a:pt x="357" y="455"/>
                    </a:lnTo>
                    <a:lnTo>
                      <a:pt x="357" y="441"/>
                    </a:lnTo>
                    <a:lnTo>
                      <a:pt x="361" y="432"/>
                    </a:lnTo>
                    <a:lnTo>
                      <a:pt x="364" y="429"/>
                    </a:lnTo>
                    <a:lnTo>
                      <a:pt x="369" y="426"/>
                    </a:lnTo>
                    <a:lnTo>
                      <a:pt x="375" y="424"/>
                    </a:lnTo>
                    <a:lnTo>
                      <a:pt x="381" y="421"/>
                    </a:lnTo>
                    <a:lnTo>
                      <a:pt x="387" y="419"/>
                    </a:lnTo>
                    <a:lnTo>
                      <a:pt x="394" y="418"/>
                    </a:lnTo>
                    <a:lnTo>
                      <a:pt x="399" y="417"/>
                    </a:lnTo>
                    <a:lnTo>
                      <a:pt x="403" y="416"/>
                    </a:lnTo>
                    <a:lnTo>
                      <a:pt x="410" y="412"/>
                    </a:lnTo>
                    <a:lnTo>
                      <a:pt x="417" y="402"/>
                    </a:lnTo>
                    <a:lnTo>
                      <a:pt x="419" y="391"/>
                    </a:lnTo>
                    <a:lnTo>
                      <a:pt x="414" y="382"/>
                    </a:lnTo>
                    <a:lnTo>
                      <a:pt x="406" y="377"/>
                    </a:lnTo>
                    <a:lnTo>
                      <a:pt x="404" y="373"/>
                    </a:lnTo>
                    <a:lnTo>
                      <a:pt x="404" y="371"/>
                    </a:lnTo>
                    <a:lnTo>
                      <a:pt x="406" y="368"/>
                    </a:lnTo>
                    <a:lnTo>
                      <a:pt x="406" y="365"/>
                    </a:lnTo>
                    <a:lnTo>
                      <a:pt x="404" y="360"/>
                    </a:lnTo>
                    <a:lnTo>
                      <a:pt x="402" y="357"/>
                    </a:lnTo>
                    <a:lnTo>
                      <a:pt x="399" y="355"/>
                    </a:lnTo>
                    <a:lnTo>
                      <a:pt x="398" y="352"/>
                    </a:lnTo>
                    <a:lnTo>
                      <a:pt x="398" y="348"/>
                    </a:lnTo>
                    <a:lnTo>
                      <a:pt x="399" y="343"/>
                    </a:lnTo>
                    <a:lnTo>
                      <a:pt x="402" y="340"/>
                    </a:lnTo>
                    <a:lnTo>
                      <a:pt x="407" y="335"/>
                    </a:lnTo>
                    <a:lnTo>
                      <a:pt x="407" y="329"/>
                    </a:lnTo>
                    <a:lnTo>
                      <a:pt x="402" y="326"/>
                    </a:lnTo>
                    <a:lnTo>
                      <a:pt x="395" y="326"/>
                    </a:lnTo>
                    <a:lnTo>
                      <a:pt x="391" y="326"/>
                    </a:lnTo>
                    <a:lnTo>
                      <a:pt x="383" y="325"/>
                    </a:lnTo>
                    <a:lnTo>
                      <a:pt x="376" y="324"/>
                    </a:lnTo>
                    <a:lnTo>
                      <a:pt x="372" y="320"/>
                    </a:lnTo>
                    <a:lnTo>
                      <a:pt x="372" y="316"/>
                    </a:lnTo>
                    <a:lnTo>
                      <a:pt x="371" y="311"/>
                    </a:lnTo>
                    <a:lnTo>
                      <a:pt x="369" y="307"/>
                    </a:lnTo>
                    <a:lnTo>
                      <a:pt x="366" y="304"/>
                    </a:lnTo>
                    <a:lnTo>
                      <a:pt x="362" y="299"/>
                    </a:lnTo>
                    <a:lnTo>
                      <a:pt x="355" y="292"/>
                    </a:lnTo>
                    <a:lnTo>
                      <a:pt x="346" y="287"/>
                    </a:lnTo>
                    <a:lnTo>
                      <a:pt x="338" y="286"/>
                    </a:lnTo>
                    <a:lnTo>
                      <a:pt x="341" y="280"/>
                    </a:lnTo>
                    <a:lnTo>
                      <a:pt x="347" y="274"/>
                    </a:lnTo>
                    <a:lnTo>
                      <a:pt x="354" y="271"/>
                    </a:lnTo>
                    <a:lnTo>
                      <a:pt x="360" y="272"/>
                    </a:lnTo>
                    <a:lnTo>
                      <a:pt x="361" y="267"/>
                    </a:lnTo>
                    <a:lnTo>
                      <a:pt x="361" y="261"/>
                    </a:lnTo>
                    <a:lnTo>
                      <a:pt x="361" y="255"/>
                    </a:lnTo>
                    <a:lnTo>
                      <a:pt x="358" y="248"/>
                    </a:lnTo>
                    <a:lnTo>
                      <a:pt x="354" y="243"/>
                    </a:lnTo>
                    <a:lnTo>
                      <a:pt x="346" y="241"/>
                    </a:lnTo>
                    <a:lnTo>
                      <a:pt x="333" y="242"/>
                    </a:lnTo>
                    <a:lnTo>
                      <a:pt x="316" y="248"/>
                    </a:lnTo>
                    <a:lnTo>
                      <a:pt x="318" y="241"/>
                    </a:lnTo>
                    <a:lnTo>
                      <a:pt x="323" y="233"/>
                    </a:lnTo>
                    <a:lnTo>
                      <a:pt x="332" y="227"/>
                    </a:lnTo>
                    <a:lnTo>
                      <a:pt x="343" y="228"/>
                    </a:lnTo>
                    <a:lnTo>
                      <a:pt x="341" y="222"/>
                    </a:lnTo>
                    <a:lnTo>
                      <a:pt x="335" y="218"/>
                    </a:lnTo>
                    <a:lnTo>
                      <a:pt x="327" y="214"/>
                    </a:lnTo>
                    <a:lnTo>
                      <a:pt x="318" y="213"/>
                    </a:lnTo>
                    <a:lnTo>
                      <a:pt x="309" y="215"/>
                    </a:lnTo>
                    <a:lnTo>
                      <a:pt x="301" y="222"/>
                    </a:lnTo>
                    <a:lnTo>
                      <a:pt x="294" y="233"/>
                    </a:lnTo>
                    <a:lnTo>
                      <a:pt x="292" y="250"/>
                    </a:lnTo>
                    <a:lnTo>
                      <a:pt x="285" y="246"/>
                    </a:lnTo>
                    <a:lnTo>
                      <a:pt x="277" y="244"/>
                    </a:lnTo>
                    <a:lnTo>
                      <a:pt x="269" y="243"/>
                    </a:lnTo>
                    <a:lnTo>
                      <a:pt x="261" y="243"/>
                    </a:lnTo>
                    <a:lnTo>
                      <a:pt x="251" y="245"/>
                    </a:lnTo>
                    <a:lnTo>
                      <a:pt x="242" y="250"/>
                    </a:lnTo>
                    <a:lnTo>
                      <a:pt x="233" y="257"/>
                    </a:lnTo>
                    <a:lnTo>
                      <a:pt x="223" y="266"/>
                    </a:lnTo>
                    <a:lnTo>
                      <a:pt x="232" y="267"/>
                    </a:lnTo>
                    <a:lnTo>
                      <a:pt x="238" y="271"/>
                    </a:lnTo>
                    <a:lnTo>
                      <a:pt x="240" y="274"/>
                    </a:lnTo>
                    <a:lnTo>
                      <a:pt x="241" y="275"/>
                    </a:lnTo>
                    <a:lnTo>
                      <a:pt x="234" y="278"/>
                    </a:lnTo>
                    <a:lnTo>
                      <a:pt x="225" y="281"/>
                    </a:lnTo>
                    <a:lnTo>
                      <a:pt x="215" y="286"/>
                    </a:lnTo>
                    <a:lnTo>
                      <a:pt x="205" y="294"/>
                    </a:lnTo>
                    <a:lnTo>
                      <a:pt x="196" y="303"/>
                    </a:lnTo>
                    <a:lnTo>
                      <a:pt x="189" y="317"/>
                    </a:lnTo>
                    <a:lnTo>
                      <a:pt x="186" y="333"/>
                    </a:lnTo>
                    <a:lnTo>
                      <a:pt x="186" y="354"/>
                    </a:lnTo>
                    <a:lnTo>
                      <a:pt x="190" y="351"/>
                    </a:lnTo>
                    <a:lnTo>
                      <a:pt x="197" y="351"/>
                    </a:lnTo>
                    <a:lnTo>
                      <a:pt x="203" y="352"/>
                    </a:lnTo>
                    <a:lnTo>
                      <a:pt x="205" y="352"/>
                    </a:lnTo>
                    <a:lnTo>
                      <a:pt x="200" y="357"/>
                    </a:lnTo>
                    <a:lnTo>
                      <a:pt x="197" y="363"/>
                    </a:lnTo>
                    <a:lnTo>
                      <a:pt x="197" y="368"/>
                    </a:lnTo>
                    <a:lnTo>
                      <a:pt x="198" y="375"/>
                    </a:lnTo>
                    <a:lnTo>
                      <a:pt x="204" y="373"/>
                    </a:lnTo>
                    <a:lnTo>
                      <a:pt x="211" y="372"/>
                    </a:lnTo>
                    <a:lnTo>
                      <a:pt x="217" y="374"/>
                    </a:lnTo>
                    <a:lnTo>
                      <a:pt x="220" y="377"/>
                    </a:lnTo>
                    <a:lnTo>
                      <a:pt x="225" y="381"/>
                    </a:lnTo>
                    <a:lnTo>
                      <a:pt x="231" y="386"/>
                    </a:lnTo>
                    <a:lnTo>
                      <a:pt x="238" y="389"/>
                    </a:lnTo>
                    <a:lnTo>
                      <a:pt x="240" y="390"/>
                    </a:lnTo>
                    <a:lnTo>
                      <a:pt x="235" y="394"/>
                    </a:lnTo>
                    <a:lnTo>
                      <a:pt x="235" y="401"/>
                    </a:lnTo>
                    <a:lnTo>
                      <a:pt x="241" y="410"/>
                    </a:lnTo>
                    <a:lnTo>
                      <a:pt x="253" y="419"/>
                    </a:lnTo>
                    <a:lnTo>
                      <a:pt x="265" y="424"/>
                    </a:lnTo>
                    <a:lnTo>
                      <a:pt x="273" y="424"/>
                    </a:lnTo>
                    <a:lnTo>
                      <a:pt x="278" y="423"/>
                    </a:lnTo>
                    <a:lnTo>
                      <a:pt x="279" y="421"/>
                    </a:lnTo>
                    <a:lnTo>
                      <a:pt x="281" y="431"/>
                    </a:lnTo>
                    <a:lnTo>
                      <a:pt x="284" y="444"/>
                    </a:lnTo>
                    <a:lnTo>
                      <a:pt x="284" y="458"/>
                    </a:lnTo>
                    <a:lnTo>
                      <a:pt x="282" y="469"/>
                    </a:lnTo>
                    <a:lnTo>
                      <a:pt x="279" y="472"/>
                    </a:lnTo>
                    <a:lnTo>
                      <a:pt x="272" y="477"/>
                    </a:lnTo>
                    <a:lnTo>
                      <a:pt x="262" y="480"/>
                    </a:lnTo>
                    <a:lnTo>
                      <a:pt x="251" y="482"/>
                    </a:lnTo>
                    <a:lnTo>
                      <a:pt x="240" y="485"/>
                    </a:lnTo>
                    <a:lnTo>
                      <a:pt x="228" y="487"/>
                    </a:lnTo>
                    <a:lnTo>
                      <a:pt x="219" y="487"/>
                    </a:lnTo>
                    <a:lnTo>
                      <a:pt x="212" y="486"/>
                    </a:lnTo>
                    <a:lnTo>
                      <a:pt x="206" y="485"/>
                    </a:lnTo>
                    <a:lnTo>
                      <a:pt x="201" y="484"/>
                    </a:lnTo>
                    <a:lnTo>
                      <a:pt x="195" y="482"/>
                    </a:lnTo>
                    <a:lnTo>
                      <a:pt x="190" y="482"/>
                    </a:lnTo>
                    <a:lnTo>
                      <a:pt x="186" y="482"/>
                    </a:lnTo>
                    <a:lnTo>
                      <a:pt x="182" y="482"/>
                    </a:lnTo>
                    <a:lnTo>
                      <a:pt x="179" y="484"/>
                    </a:lnTo>
                    <a:lnTo>
                      <a:pt x="178" y="485"/>
                    </a:lnTo>
                    <a:lnTo>
                      <a:pt x="174" y="481"/>
                    </a:lnTo>
                    <a:lnTo>
                      <a:pt x="170" y="477"/>
                    </a:lnTo>
                    <a:lnTo>
                      <a:pt x="164" y="471"/>
                    </a:lnTo>
                    <a:lnTo>
                      <a:pt x="156" y="463"/>
                    </a:lnTo>
                    <a:lnTo>
                      <a:pt x="149" y="455"/>
                    </a:lnTo>
                    <a:lnTo>
                      <a:pt x="141" y="446"/>
                    </a:lnTo>
                    <a:lnTo>
                      <a:pt x="134" y="435"/>
                    </a:lnTo>
                    <a:lnTo>
                      <a:pt x="127" y="424"/>
                    </a:lnTo>
                    <a:lnTo>
                      <a:pt x="121" y="425"/>
                    </a:lnTo>
                    <a:lnTo>
                      <a:pt x="114" y="426"/>
                    </a:lnTo>
                    <a:lnTo>
                      <a:pt x="107" y="428"/>
                    </a:lnTo>
                    <a:lnTo>
                      <a:pt x="103" y="431"/>
                    </a:lnTo>
                    <a:lnTo>
                      <a:pt x="99" y="419"/>
                    </a:lnTo>
                    <a:lnTo>
                      <a:pt x="91" y="402"/>
                    </a:lnTo>
                    <a:lnTo>
                      <a:pt x="83" y="387"/>
                    </a:lnTo>
                    <a:lnTo>
                      <a:pt x="78" y="378"/>
                    </a:lnTo>
                    <a:lnTo>
                      <a:pt x="84" y="371"/>
                    </a:lnTo>
                    <a:lnTo>
                      <a:pt x="91" y="360"/>
                    </a:lnTo>
                    <a:lnTo>
                      <a:pt x="98" y="348"/>
                    </a:lnTo>
                    <a:lnTo>
                      <a:pt x="105" y="334"/>
                    </a:lnTo>
                    <a:lnTo>
                      <a:pt x="111" y="320"/>
                    </a:lnTo>
                    <a:lnTo>
                      <a:pt x="117" y="306"/>
                    </a:lnTo>
                    <a:lnTo>
                      <a:pt x="120" y="295"/>
                    </a:lnTo>
                    <a:lnTo>
                      <a:pt x="122" y="284"/>
                    </a:lnTo>
                    <a:lnTo>
                      <a:pt x="126" y="260"/>
                    </a:lnTo>
                    <a:lnTo>
                      <a:pt x="133" y="231"/>
                    </a:lnTo>
                    <a:lnTo>
                      <a:pt x="140" y="206"/>
                    </a:lnTo>
                    <a:lnTo>
                      <a:pt x="145" y="193"/>
                    </a:lnTo>
                    <a:lnTo>
                      <a:pt x="152" y="188"/>
                    </a:lnTo>
                    <a:lnTo>
                      <a:pt x="162" y="179"/>
                    </a:lnTo>
                    <a:lnTo>
                      <a:pt x="171" y="167"/>
                    </a:lnTo>
                    <a:lnTo>
                      <a:pt x="175" y="156"/>
                    </a:lnTo>
                    <a:lnTo>
                      <a:pt x="178" y="151"/>
                    </a:lnTo>
                    <a:lnTo>
                      <a:pt x="182" y="146"/>
                    </a:lnTo>
                    <a:lnTo>
                      <a:pt x="188" y="144"/>
                    </a:lnTo>
                    <a:lnTo>
                      <a:pt x="195" y="142"/>
                    </a:lnTo>
                    <a:lnTo>
                      <a:pt x="202" y="141"/>
                    </a:lnTo>
                    <a:lnTo>
                      <a:pt x="208" y="139"/>
                    </a:lnTo>
                    <a:lnTo>
                      <a:pt x="213" y="141"/>
                    </a:lnTo>
                    <a:lnTo>
                      <a:pt x="218" y="142"/>
                    </a:lnTo>
                    <a:lnTo>
                      <a:pt x="224" y="142"/>
                    </a:lnTo>
                    <a:lnTo>
                      <a:pt x="225" y="136"/>
                    </a:lnTo>
                    <a:lnTo>
                      <a:pt x="225" y="128"/>
                    </a:lnTo>
                    <a:lnTo>
                      <a:pt x="221" y="121"/>
                    </a:lnTo>
                    <a:lnTo>
                      <a:pt x="218" y="119"/>
                    </a:lnTo>
                    <a:lnTo>
                      <a:pt x="215" y="116"/>
                    </a:lnTo>
                    <a:lnTo>
                      <a:pt x="209" y="115"/>
                    </a:lnTo>
                    <a:lnTo>
                      <a:pt x="204" y="114"/>
                    </a:lnTo>
                    <a:lnTo>
                      <a:pt x="198" y="114"/>
                    </a:lnTo>
                    <a:lnTo>
                      <a:pt x="193" y="115"/>
                    </a:lnTo>
                    <a:lnTo>
                      <a:pt x="188" y="116"/>
                    </a:lnTo>
                    <a:lnTo>
                      <a:pt x="183" y="119"/>
                    </a:lnTo>
                    <a:lnTo>
                      <a:pt x="175" y="122"/>
                    </a:lnTo>
                    <a:lnTo>
                      <a:pt x="166" y="121"/>
                    </a:lnTo>
                    <a:lnTo>
                      <a:pt x="159" y="118"/>
                    </a:lnTo>
                    <a:lnTo>
                      <a:pt x="155" y="113"/>
                    </a:lnTo>
                    <a:lnTo>
                      <a:pt x="152" y="104"/>
                    </a:lnTo>
                    <a:lnTo>
                      <a:pt x="151" y="93"/>
                    </a:lnTo>
                    <a:lnTo>
                      <a:pt x="150" y="84"/>
                    </a:lnTo>
                    <a:lnTo>
                      <a:pt x="150" y="81"/>
                    </a:lnTo>
                    <a:lnTo>
                      <a:pt x="157" y="80"/>
                    </a:lnTo>
                    <a:lnTo>
                      <a:pt x="165" y="78"/>
                    </a:lnTo>
                    <a:lnTo>
                      <a:pt x="174" y="76"/>
                    </a:lnTo>
                    <a:lnTo>
                      <a:pt x="183" y="73"/>
                    </a:lnTo>
                    <a:lnTo>
                      <a:pt x="193" y="70"/>
                    </a:lnTo>
                    <a:lnTo>
                      <a:pt x="201" y="66"/>
                    </a:lnTo>
                    <a:lnTo>
                      <a:pt x="206" y="62"/>
                    </a:lnTo>
                    <a:lnTo>
                      <a:pt x="210" y="58"/>
                    </a:lnTo>
                    <a:lnTo>
                      <a:pt x="212" y="50"/>
                    </a:lnTo>
                    <a:lnTo>
                      <a:pt x="209" y="45"/>
                    </a:lnTo>
                    <a:lnTo>
                      <a:pt x="203" y="45"/>
                    </a:lnTo>
                    <a:lnTo>
                      <a:pt x="196" y="47"/>
                    </a:lnTo>
                    <a:lnTo>
                      <a:pt x="187" y="50"/>
                    </a:lnTo>
                    <a:lnTo>
                      <a:pt x="178" y="51"/>
                    </a:lnTo>
                    <a:lnTo>
                      <a:pt x="171" y="52"/>
                    </a:lnTo>
                    <a:lnTo>
                      <a:pt x="167" y="52"/>
                    </a:lnTo>
                    <a:lnTo>
                      <a:pt x="173" y="48"/>
                    </a:lnTo>
                    <a:lnTo>
                      <a:pt x="180" y="44"/>
                    </a:lnTo>
                    <a:lnTo>
                      <a:pt x="185" y="40"/>
                    </a:lnTo>
                    <a:lnTo>
                      <a:pt x="190" y="35"/>
                    </a:lnTo>
                    <a:lnTo>
                      <a:pt x="194" y="30"/>
                    </a:lnTo>
                    <a:lnTo>
                      <a:pt x="197" y="25"/>
                    </a:lnTo>
                    <a:lnTo>
                      <a:pt x="200" y="20"/>
                    </a:lnTo>
                    <a:lnTo>
                      <a:pt x="202" y="15"/>
                    </a:lnTo>
                    <a:lnTo>
                      <a:pt x="202" y="6"/>
                    </a:lnTo>
                    <a:lnTo>
                      <a:pt x="197" y="0"/>
                    </a:lnTo>
                    <a:lnTo>
                      <a:pt x="192" y="0"/>
                    </a:lnTo>
                    <a:lnTo>
                      <a:pt x="183" y="7"/>
                    </a:lnTo>
                    <a:lnTo>
                      <a:pt x="179" y="13"/>
                    </a:lnTo>
                    <a:lnTo>
                      <a:pt x="173" y="19"/>
                    </a:lnTo>
                    <a:lnTo>
                      <a:pt x="167" y="23"/>
                    </a:lnTo>
                    <a:lnTo>
                      <a:pt x="160" y="28"/>
                    </a:lnTo>
                    <a:lnTo>
                      <a:pt x="154" y="31"/>
                    </a:lnTo>
                    <a:lnTo>
                      <a:pt x="148" y="35"/>
                    </a:lnTo>
                    <a:lnTo>
                      <a:pt x="143" y="37"/>
                    </a:lnTo>
                    <a:lnTo>
                      <a:pt x="140" y="38"/>
                    </a:lnTo>
                    <a:lnTo>
                      <a:pt x="132" y="44"/>
                    </a:lnTo>
                    <a:lnTo>
                      <a:pt x="122" y="53"/>
                    </a:lnTo>
                    <a:lnTo>
                      <a:pt x="113" y="63"/>
                    </a:lnTo>
                    <a:lnTo>
                      <a:pt x="110" y="74"/>
                    </a:lnTo>
                    <a:lnTo>
                      <a:pt x="109" y="90"/>
                    </a:lnTo>
                    <a:lnTo>
                      <a:pt x="107" y="116"/>
                    </a:lnTo>
                    <a:lnTo>
                      <a:pt x="107" y="144"/>
                    </a:lnTo>
                    <a:lnTo>
                      <a:pt x="109" y="164"/>
                    </a:lnTo>
                    <a:lnTo>
                      <a:pt x="109" y="173"/>
                    </a:lnTo>
                    <a:lnTo>
                      <a:pt x="106" y="182"/>
                    </a:lnTo>
                    <a:lnTo>
                      <a:pt x="102" y="191"/>
                    </a:lnTo>
                    <a:lnTo>
                      <a:pt x="97" y="199"/>
                    </a:lnTo>
                    <a:lnTo>
                      <a:pt x="90" y="207"/>
                    </a:lnTo>
                    <a:lnTo>
                      <a:pt x="78" y="221"/>
                    </a:lnTo>
                    <a:lnTo>
                      <a:pt x="64" y="240"/>
                    </a:lnTo>
                    <a:lnTo>
                      <a:pt x="48" y="260"/>
                    </a:lnTo>
                    <a:lnTo>
                      <a:pt x="33" y="283"/>
                    </a:lnTo>
                    <a:lnTo>
                      <a:pt x="19" y="305"/>
                    </a:lnTo>
                    <a:lnTo>
                      <a:pt x="10" y="327"/>
                    </a:lnTo>
                    <a:lnTo>
                      <a:pt x="5" y="347"/>
                    </a:lnTo>
                    <a:lnTo>
                      <a:pt x="0" y="356"/>
                    </a:lnTo>
                    <a:lnTo>
                      <a:pt x="0" y="366"/>
                    </a:lnTo>
                    <a:lnTo>
                      <a:pt x="2" y="378"/>
                    </a:lnTo>
                    <a:lnTo>
                      <a:pt x="6" y="387"/>
                    </a:lnTo>
                    <a:lnTo>
                      <a:pt x="5" y="396"/>
                    </a:lnTo>
                    <a:lnTo>
                      <a:pt x="6" y="408"/>
                    </a:lnTo>
                    <a:lnTo>
                      <a:pt x="9" y="423"/>
                    </a:lnTo>
                    <a:lnTo>
                      <a:pt x="13" y="438"/>
                    </a:lnTo>
                    <a:lnTo>
                      <a:pt x="18" y="454"/>
                    </a:lnTo>
                    <a:lnTo>
                      <a:pt x="23" y="470"/>
                    </a:lnTo>
                    <a:lnTo>
                      <a:pt x="30" y="485"/>
                    </a:lnTo>
                    <a:lnTo>
                      <a:pt x="37" y="499"/>
                    </a:lnTo>
                    <a:lnTo>
                      <a:pt x="33" y="507"/>
                    </a:lnTo>
                    <a:lnTo>
                      <a:pt x="29" y="515"/>
                    </a:lnTo>
                    <a:lnTo>
                      <a:pt x="27" y="522"/>
                    </a:lnTo>
                    <a:lnTo>
                      <a:pt x="26" y="524"/>
                    </a:lnTo>
                    <a:lnTo>
                      <a:pt x="34" y="530"/>
                    </a:lnTo>
                    <a:lnTo>
                      <a:pt x="42" y="538"/>
                    </a:lnTo>
                    <a:lnTo>
                      <a:pt x="50" y="547"/>
                    </a:lnTo>
                    <a:lnTo>
                      <a:pt x="56" y="557"/>
                    </a:lnTo>
                    <a:lnTo>
                      <a:pt x="63" y="566"/>
                    </a:lnTo>
                    <a:lnTo>
                      <a:pt x="67" y="576"/>
                    </a:lnTo>
                    <a:lnTo>
                      <a:pt x="72" y="584"/>
                    </a:lnTo>
                    <a:lnTo>
                      <a:pt x="75" y="591"/>
                    </a:lnTo>
                    <a:lnTo>
                      <a:pt x="81" y="598"/>
                    </a:lnTo>
                    <a:lnTo>
                      <a:pt x="90" y="608"/>
                    </a:lnTo>
                    <a:lnTo>
                      <a:pt x="102" y="618"/>
                    </a:lnTo>
                    <a:lnTo>
                      <a:pt x="114" y="630"/>
                    </a:lnTo>
                    <a:lnTo>
                      <a:pt x="127" y="641"/>
                    </a:lnTo>
                    <a:lnTo>
                      <a:pt x="139" y="651"/>
                    </a:lnTo>
                    <a:lnTo>
                      <a:pt x="149" y="657"/>
                    </a:lnTo>
                    <a:lnTo>
                      <a:pt x="156" y="662"/>
                    </a:lnTo>
                    <a:lnTo>
                      <a:pt x="157" y="676"/>
                    </a:lnTo>
                    <a:lnTo>
                      <a:pt x="160" y="695"/>
                    </a:lnTo>
                    <a:lnTo>
                      <a:pt x="167" y="720"/>
                    </a:lnTo>
                    <a:lnTo>
                      <a:pt x="175" y="746"/>
                    </a:lnTo>
                    <a:lnTo>
                      <a:pt x="183" y="771"/>
                    </a:lnTo>
                    <a:lnTo>
                      <a:pt x="192" y="793"/>
                    </a:lnTo>
                    <a:lnTo>
                      <a:pt x="200" y="811"/>
                    </a:lnTo>
                    <a:lnTo>
                      <a:pt x="205" y="820"/>
                    </a:lnTo>
                    <a:lnTo>
                      <a:pt x="212" y="814"/>
                    </a:lnTo>
                    <a:lnTo>
                      <a:pt x="224" y="808"/>
                    </a:lnTo>
                    <a:lnTo>
                      <a:pt x="233" y="804"/>
                    </a:lnTo>
                    <a:lnTo>
                      <a:pt x="238" y="802"/>
                    </a:lnTo>
                    <a:lnTo>
                      <a:pt x="241" y="814"/>
                    </a:lnTo>
                    <a:lnTo>
                      <a:pt x="247" y="821"/>
                    </a:lnTo>
                    <a:lnTo>
                      <a:pt x="250" y="825"/>
                    </a:lnTo>
                    <a:lnTo>
                      <a:pt x="253" y="827"/>
                    </a:lnTo>
                    <a:lnTo>
                      <a:pt x="243" y="829"/>
                    </a:lnTo>
                    <a:lnTo>
                      <a:pt x="242" y="837"/>
                    </a:lnTo>
                    <a:lnTo>
                      <a:pt x="242" y="845"/>
                    </a:lnTo>
                    <a:lnTo>
                      <a:pt x="243" y="852"/>
                    </a:lnTo>
                    <a:lnTo>
                      <a:pt x="247" y="858"/>
                    </a:lnTo>
                    <a:lnTo>
                      <a:pt x="240" y="865"/>
                    </a:lnTo>
                    <a:lnTo>
                      <a:pt x="233" y="873"/>
                    </a:lnTo>
                    <a:lnTo>
                      <a:pt x="228" y="882"/>
                    </a:lnTo>
                    <a:lnTo>
                      <a:pt x="227" y="895"/>
                    </a:lnTo>
                    <a:lnTo>
                      <a:pt x="227" y="910"/>
                    </a:lnTo>
                    <a:lnTo>
                      <a:pt x="232" y="927"/>
                    </a:lnTo>
                    <a:lnTo>
                      <a:pt x="239" y="949"/>
                    </a:lnTo>
                    <a:lnTo>
                      <a:pt x="251" y="974"/>
                    </a:lnTo>
                    <a:lnTo>
                      <a:pt x="254" y="1000"/>
                    </a:lnTo>
                    <a:lnTo>
                      <a:pt x="258" y="1040"/>
                    </a:lnTo>
                    <a:lnTo>
                      <a:pt x="266" y="1079"/>
                    </a:lnTo>
                    <a:lnTo>
                      <a:pt x="277" y="1106"/>
                    </a:lnTo>
                    <a:lnTo>
                      <a:pt x="281" y="1102"/>
                    </a:lnTo>
                    <a:lnTo>
                      <a:pt x="286" y="1097"/>
                    </a:lnTo>
                    <a:lnTo>
                      <a:pt x="291" y="1094"/>
                    </a:lnTo>
                    <a:lnTo>
                      <a:pt x="292" y="1093"/>
                    </a:lnTo>
                    <a:lnTo>
                      <a:pt x="299" y="1104"/>
                    </a:lnTo>
                    <a:lnTo>
                      <a:pt x="303" y="1111"/>
                    </a:lnTo>
                    <a:lnTo>
                      <a:pt x="307" y="1117"/>
                    </a:lnTo>
                    <a:lnTo>
                      <a:pt x="312" y="1121"/>
                    </a:lnTo>
                    <a:lnTo>
                      <a:pt x="319" y="1129"/>
                    </a:lnTo>
                    <a:lnTo>
                      <a:pt x="324" y="1142"/>
                    </a:lnTo>
                    <a:lnTo>
                      <a:pt x="324" y="1155"/>
                    </a:lnTo>
                    <a:lnTo>
                      <a:pt x="318" y="1164"/>
                    </a:lnTo>
                    <a:lnTo>
                      <a:pt x="312" y="1169"/>
                    </a:lnTo>
                    <a:lnTo>
                      <a:pt x="305" y="1174"/>
                    </a:lnTo>
                    <a:lnTo>
                      <a:pt x="297" y="1181"/>
                    </a:lnTo>
                    <a:lnTo>
                      <a:pt x="288" y="1190"/>
                    </a:lnTo>
                    <a:lnTo>
                      <a:pt x="280" y="1201"/>
                    </a:lnTo>
                    <a:lnTo>
                      <a:pt x="272" y="1213"/>
                    </a:lnTo>
                    <a:lnTo>
                      <a:pt x="266" y="1227"/>
                    </a:lnTo>
                    <a:lnTo>
                      <a:pt x="263" y="1242"/>
                    </a:lnTo>
                    <a:lnTo>
                      <a:pt x="261" y="1278"/>
                    </a:lnTo>
                    <a:lnTo>
                      <a:pt x="261" y="1319"/>
                    </a:lnTo>
                    <a:lnTo>
                      <a:pt x="263" y="1368"/>
                    </a:lnTo>
                    <a:lnTo>
                      <a:pt x="264" y="1422"/>
                    </a:lnTo>
                    <a:lnTo>
                      <a:pt x="251" y="1424"/>
                    </a:lnTo>
                    <a:lnTo>
                      <a:pt x="243" y="1433"/>
                    </a:lnTo>
                    <a:lnTo>
                      <a:pt x="241" y="1449"/>
                    </a:lnTo>
                    <a:lnTo>
                      <a:pt x="248" y="1476"/>
                    </a:lnTo>
                    <a:lnTo>
                      <a:pt x="243" y="1479"/>
                    </a:lnTo>
                    <a:lnTo>
                      <a:pt x="238" y="1483"/>
                    </a:lnTo>
                    <a:lnTo>
                      <a:pt x="232" y="1487"/>
                    </a:lnTo>
                    <a:lnTo>
                      <a:pt x="226" y="1493"/>
                    </a:lnTo>
                    <a:lnTo>
                      <a:pt x="221" y="1500"/>
                    </a:lnTo>
                    <a:lnTo>
                      <a:pt x="218" y="1508"/>
                    </a:lnTo>
                    <a:lnTo>
                      <a:pt x="217" y="1519"/>
                    </a:lnTo>
                    <a:lnTo>
                      <a:pt x="218" y="1531"/>
                    </a:lnTo>
                    <a:lnTo>
                      <a:pt x="223" y="1537"/>
                    </a:lnTo>
                    <a:lnTo>
                      <a:pt x="228" y="1543"/>
                    </a:lnTo>
                    <a:lnTo>
                      <a:pt x="235" y="1548"/>
                    </a:lnTo>
                    <a:lnTo>
                      <a:pt x="243" y="1553"/>
                    </a:lnTo>
                    <a:lnTo>
                      <a:pt x="250" y="1559"/>
                    </a:lnTo>
                    <a:lnTo>
                      <a:pt x="257" y="1563"/>
                    </a:lnTo>
                    <a:lnTo>
                      <a:pt x="262" y="1568"/>
                    </a:lnTo>
                    <a:lnTo>
                      <a:pt x="265" y="1571"/>
                    </a:lnTo>
                    <a:lnTo>
                      <a:pt x="270" y="1576"/>
                    </a:lnTo>
                    <a:lnTo>
                      <a:pt x="279" y="1581"/>
                    </a:lnTo>
                    <a:lnTo>
                      <a:pt x="293" y="1586"/>
                    </a:lnTo>
                    <a:lnTo>
                      <a:pt x="309" y="1591"/>
                    </a:lnTo>
                    <a:lnTo>
                      <a:pt x="326" y="1597"/>
                    </a:lnTo>
                    <a:lnTo>
                      <a:pt x="345" y="1600"/>
                    </a:lnTo>
                    <a:lnTo>
                      <a:pt x="362" y="1601"/>
                    </a:lnTo>
                    <a:lnTo>
                      <a:pt x="378" y="1601"/>
                    </a:lnTo>
                    <a:lnTo>
                      <a:pt x="391" y="1598"/>
                    </a:lnTo>
                    <a:lnTo>
                      <a:pt x="400" y="1592"/>
                    </a:lnTo>
                    <a:lnTo>
                      <a:pt x="404" y="1584"/>
                    </a:lnTo>
                    <a:lnTo>
                      <a:pt x="407" y="1575"/>
                    </a:lnTo>
                    <a:lnTo>
                      <a:pt x="404" y="1566"/>
                    </a:lnTo>
                    <a:lnTo>
                      <a:pt x="401" y="1558"/>
                    </a:lnTo>
                    <a:lnTo>
                      <a:pt x="394" y="1551"/>
                    </a:lnTo>
                    <a:lnTo>
                      <a:pt x="385" y="1545"/>
                    </a:lnTo>
                    <a:lnTo>
                      <a:pt x="376" y="1542"/>
                    </a:lnTo>
                    <a:lnTo>
                      <a:pt x="370" y="1539"/>
                    </a:lnTo>
                    <a:lnTo>
                      <a:pt x="364" y="1538"/>
                    </a:lnTo>
                    <a:lnTo>
                      <a:pt x="361" y="1537"/>
                    </a:lnTo>
                    <a:lnTo>
                      <a:pt x="357" y="1537"/>
                    </a:lnTo>
                    <a:lnTo>
                      <a:pt x="355" y="1536"/>
                    </a:lnTo>
                    <a:lnTo>
                      <a:pt x="353" y="1535"/>
                    </a:lnTo>
                    <a:lnTo>
                      <a:pt x="349" y="1532"/>
                    </a:lnTo>
                    <a:lnTo>
                      <a:pt x="341" y="1524"/>
                    </a:lnTo>
                    <a:lnTo>
                      <a:pt x="334" y="1513"/>
                    </a:lnTo>
                    <a:lnTo>
                      <a:pt x="327" y="1504"/>
                    </a:lnTo>
                    <a:lnTo>
                      <a:pt x="322" y="1498"/>
                    </a:lnTo>
                    <a:lnTo>
                      <a:pt x="326" y="1487"/>
                    </a:lnTo>
                    <a:lnTo>
                      <a:pt x="332" y="1485"/>
                    </a:lnTo>
                    <a:lnTo>
                      <a:pt x="337" y="1482"/>
                    </a:lnTo>
                    <a:lnTo>
                      <a:pt x="338" y="1471"/>
                    </a:lnTo>
                    <a:lnTo>
                      <a:pt x="335" y="1456"/>
                    </a:lnTo>
                    <a:lnTo>
                      <a:pt x="328" y="1445"/>
                    </a:lnTo>
                    <a:lnTo>
                      <a:pt x="322" y="1438"/>
                    </a:lnTo>
                    <a:lnTo>
                      <a:pt x="312" y="1433"/>
                    </a:lnTo>
                    <a:lnTo>
                      <a:pt x="314" y="1420"/>
                    </a:lnTo>
                    <a:lnTo>
                      <a:pt x="317" y="1400"/>
                    </a:lnTo>
                    <a:lnTo>
                      <a:pt x="322" y="1377"/>
                    </a:lnTo>
                    <a:lnTo>
                      <a:pt x="327" y="1352"/>
                    </a:lnTo>
                    <a:lnTo>
                      <a:pt x="334" y="1326"/>
                    </a:lnTo>
                    <a:lnTo>
                      <a:pt x="342" y="1303"/>
                    </a:lnTo>
                    <a:lnTo>
                      <a:pt x="350" y="1283"/>
                    </a:lnTo>
                    <a:lnTo>
                      <a:pt x="358" y="1266"/>
                    </a:lnTo>
                    <a:lnTo>
                      <a:pt x="365" y="1254"/>
                    </a:lnTo>
                    <a:lnTo>
                      <a:pt x="372" y="1241"/>
                    </a:lnTo>
                    <a:lnTo>
                      <a:pt x="379" y="1228"/>
                    </a:lnTo>
                    <a:lnTo>
                      <a:pt x="385" y="1218"/>
                    </a:lnTo>
                    <a:lnTo>
                      <a:pt x="391" y="1208"/>
                    </a:lnTo>
                    <a:lnTo>
                      <a:pt x="396" y="1201"/>
                    </a:lnTo>
                    <a:lnTo>
                      <a:pt x="401" y="1195"/>
                    </a:lnTo>
                    <a:lnTo>
                      <a:pt x="407" y="1192"/>
                    </a:lnTo>
                    <a:lnTo>
                      <a:pt x="413" y="1188"/>
                    </a:lnTo>
                    <a:lnTo>
                      <a:pt x="418" y="1180"/>
                    </a:lnTo>
                    <a:lnTo>
                      <a:pt x="423" y="1171"/>
                    </a:lnTo>
                    <a:lnTo>
                      <a:pt x="427" y="1160"/>
                    </a:lnTo>
                    <a:lnTo>
                      <a:pt x="430" y="1149"/>
                    </a:lnTo>
                    <a:lnTo>
                      <a:pt x="431" y="1137"/>
                    </a:lnTo>
                    <a:lnTo>
                      <a:pt x="429" y="1127"/>
                    </a:lnTo>
                    <a:lnTo>
                      <a:pt x="424" y="1119"/>
                    </a:lnTo>
                    <a:lnTo>
                      <a:pt x="421" y="1102"/>
                    </a:lnTo>
                    <a:lnTo>
                      <a:pt x="418" y="1085"/>
                    </a:lnTo>
                    <a:lnTo>
                      <a:pt x="416" y="1070"/>
                    </a:lnTo>
                    <a:lnTo>
                      <a:pt x="415" y="106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370" name="Line 34"/>
              <p:cNvSpPr>
                <a:spLocks noChangeShapeType="1"/>
              </p:cNvSpPr>
              <p:nvPr/>
            </p:nvSpPr>
            <p:spPr bwMode="auto">
              <a:xfrm>
                <a:off x="1776" y="3216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1" name="Line 35"/>
              <p:cNvSpPr>
                <a:spLocks noChangeShapeType="1"/>
              </p:cNvSpPr>
              <p:nvPr/>
            </p:nvSpPr>
            <p:spPr bwMode="auto">
              <a:xfrm>
                <a:off x="1680" y="3216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2" name="Line 36"/>
              <p:cNvSpPr>
                <a:spLocks noChangeShapeType="1"/>
              </p:cNvSpPr>
              <p:nvPr/>
            </p:nvSpPr>
            <p:spPr bwMode="auto">
              <a:xfrm>
                <a:off x="1680" y="3360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3" name="Line 37"/>
              <p:cNvSpPr>
                <a:spLocks noChangeShapeType="1"/>
              </p:cNvSpPr>
              <p:nvPr/>
            </p:nvSpPr>
            <p:spPr bwMode="auto">
              <a:xfrm flipH="1">
                <a:off x="1728" y="3360"/>
                <a:ext cx="48" cy="96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374" name="Line 38"/>
              <p:cNvSpPr>
                <a:spLocks noChangeShapeType="1"/>
              </p:cNvSpPr>
              <p:nvPr/>
            </p:nvSpPr>
            <p:spPr bwMode="auto">
              <a:xfrm>
                <a:off x="1680" y="3264"/>
                <a:ext cx="96" cy="0"/>
              </a:xfrm>
              <a:prstGeom prst="line">
                <a:avLst/>
              </a:prstGeom>
              <a:noFill/>
              <a:ln w="190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359" name="Line 39"/>
            <p:cNvSpPr>
              <a:spLocks noChangeShapeType="1"/>
            </p:cNvSpPr>
            <p:nvPr/>
          </p:nvSpPr>
          <p:spPr bwMode="auto">
            <a:xfrm flipV="1">
              <a:off x="930" y="1656"/>
              <a:ext cx="288" cy="105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60" name="Line 40"/>
            <p:cNvSpPr>
              <a:spLocks noChangeShapeType="1"/>
            </p:cNvSpPr>
            <p:nvPr/>
          </p:nvSpPr>
          <p:spPr bwMode="auto">
            <a:xfrm>
              <a:off x="1314" y="1656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61" name="Line 41"/>
            <p:cNvSpPr>
              <a:spLocks noChangeShapeType="1"/>
            </p:cNvSpPr>
            <p:nvPr/>
          </p:nvSpPr>
          <p:spPr bwMode="auto">
            <a:xfrm>
              <a:off x="1314" y="2328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62" name="Line 42"/>
            <p:cNvSpPr>
              <a:spLocks noChangeShapeType="1"/>
            </p:cNvSpPr>
            <p:nvPr/>
          </p:nvSpPr>
          <p:spPr bwMode="auto">
            <a:xfrm>
              <a:off x="1314" y="3417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63" name="Line 43"/>
            <p:cNvSpPr>
              <a:spLocks noChangeShapeType="1"/>
            </p:cNvSpPr>
            <p:nvPr/>
          </p:nvSpPr>
          <p:spPr bwMode="auto">
            <a:xfrm>
              <a:off x="1314" y="2808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64" name="Text Box 44"/>
            <p:cNvSpPr txBox="1">
              <a:spLocks noChangeArrowheads="1"/>
            </p:cNvSpPr>
            <p:nvPr/>
          </p:nvSpPr>
          <p:spPr bwMode="auto">
            <a:xfrm>
              <a:off x="1544" y="1855"/>
              <a:ext cx="950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3300"/>
                  </a:solidFill>
                  <a:latin typeface="Times New Roman" pitchFamily="18" charset="0"/>
                </a:rPr>
                <a:t>2m lanière du harnais</a:t>
              </a:r>
            </a:p>
          </p:txBody>
        </p:sp>
        <p:sp>
          <p:nvSpPr>
            <p:cNvPr id="57365" name="Text Box 45"/>
            <p:cNvSpPr txBox="1">
              <a:spLocks noChangeArrowheads="1"/>
            </p:cNvSpPr>
            <p:nvPr/>
          </p:nvSpPr>
          <p:spPr bwMode="auto">
            <a:xfrm>
              <a:off x="1554" y="2472"/>
              <a:ext cx="783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3300"/>
                  </a:solidFill>
                  <a:latin typeface="Times New Roman" pitchFamily="18" charset="0"/>
                </a:rPr>
                <a:t>1.75m Absorbeur</a:t>
              </a:r>
            </a:p>
          </p:txBody>
        </p:sp>
        <p:sp>
          <p:nvSpPr>
            <p:cNvPr id="57366" name="Text Box 46"/>
            <p:cNvSpPr txBox="1">
              <a:spLocks noChangeArrowheads="1"/>
            </p:cNvSpPr>
            <p:nvPr/>
          </p:nvSpPr>
          <p:spPr bwMode="auto">
            <a:xfrm>
              <a:off x="1544" y="2921"/>
              <a:ext cx="110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FF3300"/>
                  </a:solidFill>
                  <a:latin typeface="Times New Roman" pitchFamily="18" charset="0"/>
                </a:rPr>
                <a:t>2m des épaules aux pieds</a:t>
              </a:r>
            </a:p>
          </p:txBody>
        </p:sp>
        <p:sp>
          <p:nvSpPr>
            <p:cNvPr id="57367" name="Line 47"/>
            <p:cNvSpPr>
              <a:spLocks noChangeShapeType="1"/>
            </p:cNvSpPr>
            <p:nvPr/>
          </p:nvSpPr>
          <p:spPr bwMode="auto">
            <a:xfrm>
              <a:off x="1554" y="2328"/>
              <a:ext cx="0" cy="48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68" name="Line 48"/>
            <p:cNvSpPr>
              <a:spLocks noChangeShapeType="1"/>
            </p:cNvSpPr>
            <p:nvPr/>
          </p:nvSpPr>
          <p:spPr bwMode="auto">
            <a:xfrm>
              <a:off x="1554" y="2808"/>
              <a:ext cx="0" cy="624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7347" name="Rectangle 49"/>
          <p:cNvSpPr>
            <a:spLocks noChangeArrowheads="1"/>
          </p:cNvSpPr>
          <p:nvPr/>
        </p:nvSpPr>
        <p:spPr bwMode="auto">
          <a:xfrm>
            <a:off x="5508628" y="1341440"/>
            <a:ext cx="3311525" cy="1201737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fr-CH" sz="2400">
                <a:cs typeface="Times New Roman" pitchFamily="18" charset="0"/>
              </a:rPr>
              <a:t>Faire attention à la distance de chute possible</a:t>
            </a:r>
          </a:p>
        </p:txBody>
      </p:sp>
      <p:pic>
        <p:nvPicPr>
          <p:cNvPr id="5734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1800995" cy="1937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7349" name="Picture 10" descr="Full body harness"/>
          <p:cNvPicPr>
            <a:picLocks noChangeAspect="1" noChangeArrowheads="1"/>
          </p:cNvPicPr>
          <p:nvPr/>
        </p:nvPicPr>
        <p:blipFill>
          <a:blip r:embed="rId4" cstate="print">
            <a:lum bright="-12000"/>
          </a:blip>
          <a:srcRect/>
          <a:stretch>
            <a:fillRect/>
          </a:stretch>
        </p:blipFill>
        <p:spPr bwMode="auto">
          <a:xfrm>
            <a:off x="6443663" y="2852738"/>
            <a:ext cx="22479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94" y="5838825"/>
            <a:ext cx="1933575" cy="6858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55" name="Rectangle 2"/>
          <p:cNvSpPr txBox="1">
            <a:spLocks noChangeArrowheads="1"/>
          </p:cNvSpPr>
          <p:nvPr/>
        </p:nvSpPr>
        <p:spPr bwMode="auto">
          <a:xfrm>
            <a:off x="1609727" y="262593"/>
            <a:ext cx="713898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 Travail en hauteur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8371" name="Rectangle 5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8372" name="Rectangle 6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8373" name="Rectangle 7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58374" name="Picture 12" descr="Fig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8" y="1700214"/>
            <a:ext cx="4756151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5" name="Rectangle 14"/>
          <p:cNvSpPr>
            <a:spLocks noChangeArrowheads="1"/>
          </p:cNvSpPr>
          <p:nvPr/>
        </p:nvSpPr>
        <p:spPr bwMode="auto">
          <a:xfrm>
            <a:off x="5508627" y="2060577"/>
            <a:ext cx="3455988" cy="1571842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fr-CH" sz="2400">
                <a:cs typeface="Times New Roman" pitchFamily="18" charset="0"/>
              </a:rPr>
              <a:t>Le point d’attache (d’ancrage) doit pouvoir supporter le poid d’une voiture!</a:t>
            </a:r>
            <a:endParaRPr lang="fr-FR" sz="2400">
              <a:cs typeface="Times New Roman" pitchFamily="18" charset="0"/>
            </a:endParaRPr>
          </a:p>
        </p:txBody>
      </p:sp>
      <p:pic>
        <p:nvPicPr>
          <p:cNvPr id="5837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188" y="2781300"/>
            <a:ext cx="1740351" cy="18718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Le Travail en hauteur</a:t>
            </a:r>
          </a:p>
        </p:txBody>
      </p:sp>
      <p:pic>
        <p:nvPicPr>
          <p:cNvPr id="58378" name="Picture 22" descr="PLAQUETTE ANCRAGE PRODUIT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CCCCFF"/>
              </a:clrFrom>
              <a:clrTo>
                <a:srgbClr val="CCCC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93" y="3789365"/>
            <a:ext cx="2192337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hute hauteur canada.mpe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4348" y="1571613"/>
            <a:ext cx="8072494" cy="4627234"/>
          </a:xfrm>
          <a:prstGeom prst="rect">
            <a:avLst/>
          </a:prstGeom>
        </p:spPr>
      </p:pic>
      <p:sp>
        <p:nvSpPr>
          <p:cNvPr id="5" name="Titre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r-FR" dirty="0" smtClean="0"/>
              <a:t>ACCIDENT CHUTE DE HAUTEUR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4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9395" name="Rectangle 5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9396" name="Rectangle 6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59397" name="Rectangle 7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5939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1052513"/>
            <a:ext cx="2971800" cy="28305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</p:pic>
      <p:sp>
        <p:nvSpPr>
          <p:cNvPr id="59399" name="Text Box 10"/>
          <p:cNvSpPr txBox="1">
            <a:spLocks noChangeArrowheads="1"/>
          </p:cNvSpPr>
          <p:nvPr/>
        </p:nvSpPr>
        <p:spPr bwMode="auto">
          <a:xfrm>
            <a:off x="5148265" y="1484316"/>
            <a:ext cx="3763963" cy="231050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177800" algn="l"/>
              </a:tabLst>
            </a:pPr>
            <a:r>
              <a:rPr lang="fr-CH" sz="2400"/>
              <a:t>Ces actes, nous pouvons les faire 1000 fois et ne jamais tomber!</a:t>
            </a:r>
          </a:p>
          <a:p>
            <a:pPr>
              <a:tabLst>
                <a:tab pos="177800" algn="l"/>
              </a:tabLst>
            </a:pPr>
            <a:endParaRPr lang="fr-CH" sz="2400"/>
          </a:p>
          <a:p>
            <a:pPr>
              <a:tabLst>
                <a:tab pos="177800" algn="l"/>
              </a:tabLst>
            </a:pPr>
            <a:r>
              <a:rPr lang="fr-CH" sz="2400"/>
              <a:t>Mais la 1001 fois!!!!</a:t>
            </a:r>
            <a:endParaRPr lang="fr-FR" sz="2400"/>
          </a:p>
        </p:txBody>
      </p:sp>
      <p:pic>
        <p:nvPicPr>
          <p:cNvPr id="59400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7151" y="4365627"/>
            <a:ext cx="2173288" cy="193675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pic>
        <p:nvPicPr>
          <p:cNvPr id="59401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9" y="4076700"/>
            <a:ext cx="2717800" cy="26177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609727" y="262593"/>
            <a:ext cx="713898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 Travail en hauteur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1547815" y="1268415"/>
            <a:ext cx="5256212" cy="431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>
              <a:defRPr/>
            </a:pPr>
            <a:endParaRPr lang="fr-FR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547813" y="1268417"/>
            <a:ext cx="7391400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90513" indent="-290513" eaLnBrk="0" hangingPunct="0">
              <a:spcBef>
                <a:spcPts val="1200"/>
              </a:spcBef>
              <a:buClr>
                <a:srgbClr val="DA1F28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Introduction</a:t>
            </a:r>
          </a:p>
          <a:p>
            <a:pPr marL="290513" indent="-290513" eaLnBrk="0" hangingPunct="0">
              <a:spcBef>
                <a:spcPts val="1200"/>
              </a:spcBef>
              <a:buClr>
                <a:srgbClr val="DA1F28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Politique santé et sécurité</a:t>
            </a:r>
          </a:p>
          <a:p>
            <a:pPr marL="571500" lvl="1" indent="-279400" eaLnBrk="0" hangingPunct="0">
              <a:spcBef>
                <a:spcPts val="1200"/>
              </a:spcBef>
              <a:buClr>
                <a:srgbClr val="FF8119"/>
              </a:buClr>
              <a:buSzPct val="80000"/>
              <a:buFont typeface="Wingdings" pitchFamily="2" charset="2"/>
              <a:buChar char="§"/>
            </a:pPr>
            <a:r>
              <a:rPr lang="fr-CH" sz="2000" dirty="0" smtClean="0">
                <a:solidFill>
                  <a:srgbClr val="591C00"/>
                </a:solidFill>
              </a:rPr>
              <a:t>Accueil </a:t>
            </a:r>
            <a:r>
              <a:rPr lang="fr-CH" sz="2000" dirty="0">
                <a:solidFill>
                  <a:srgbClr val="591C00"/>
                </a:solidFill>
              </a:rPr>
              <a:t>et l’accès au site</a:t>
            </a:r>
          </a:p>
          <a:p>
            <a:pPr marL="571500" lvl="1" indent="-279400" eaLnBrk="0" hangingPunct="0">
              <a:spcBef>
                <a:spcPts val="1200"/>
              </a:spcBef>
              <a:buClr>
                <a:srgbClr val="FF8119"/>
              </a:buClr>
              <a:buSzPct val="80000"/>
              <a:buFont typeface="Wingdings" pitchFamily="2" charset="2"/>
              <a:buChar char="§"/>
            </a:pPr>
            <a:r>
              <a:rPr lang="fr-CH" sz="2000" smtClean="0">
                <a:solidFill>
                  <a:srgbClr val="591C00"/>
                </a:solidFill>
              </a:rPr>
              <a:t>plan </a:t>
            </a:r>
            <a:r>
              <a:rPr lang="fr-CH" sz="2000" dirty="0">
                <a:solidFill>
                  <a:srgbClr val="591C00"/>
                </a:solidFill>
              </a:rPr>
              <a:t>de circulation</a:t>
            </a:r>
          </a:p>
          <a:p>
            <a:pPr marL="571500" lvl="1" indent="-279400" eaLnBrk="0" hangingPunct="0">
              <a:spcBef>
                <a:spcPts val="1200"/>
              </a:spcBef>
              <a:buClr>
                <a:srgbClr val="FF8119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Les consignes en cas d’urgence</a:t>
            </a:r>
          </a:p>
          <a:p>
            <a:pPr marL="290513" indent="-290513" eaLnBrk="0" hangingPunct="0">
              <a:spcBef>
                <a:spcPts val="1200"/>
              </a:spcBef>
              <a:buClr>
                <a:srgbClr val="DA1F28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Attention…danger!</a:t>
            </a:r>
          </a:p>
          <a:p>
            <a:pPr marL="571500" lvl="1" indent="-279400" eaLnBrk="0" hangingPunct="0">
              <a:spcBef>
                <a:spcPts val="1200"/>
              </a:spcBef>
              <a:buClr>
                <a:srgbClr val="FF8119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Les incontournables</a:t>
            </a:r>
          </a:p>
          <a:p>
            <a:pPr marL="571500" lvl="1" indent="-279400" eaLnBrk="0" hangingPunct="0">
              <a:spcBef>
                <a:spcPts val="1200"/>
              </a:spcBef>
              <a:buClr>
                <a:srgbClr val="FF8119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Les autres consignes</a:t>
            </a:r>
          </a:p>
          <a:p>
            <a:pPr marL="290513" indent="-290513" eaLnBrk="0" hangingPunct="0">
              <a:spcBef>
                <a:spcPts val="1200"/>
              </a:spcBef>
              <a:buClr>
                <a:srgbClr val="DA1F28"/>
              </a:buClr>
              <a:buSzPct val="80000"/>
              <a:buFont typeface="Wingdings" pitchFamily="2" charset="2"/>
              <a:buChar char="§"/>
            </a:pPr>
            <a:r>
              <a:rPr lang="fr-CH" sz="2000" dirty="0">
                <a:solidFill>
                  <a:srgbClr val="591C00"/>
                </a:solidFill>
              </a:rPr>
              <a:t>Conclusion et test</a:t>
            </a:r>
          </a:p>
        </p:txBody>
      </p:sp>
      <p:sp>
        <p:nvSpPr>
          <p:cNvPr id="22532" name="Espace réservé de la date 11"/>
          <p:cNvSpPr txBox="1">
            <a:spLocks noGrp="1"/>
          </p:cNvSpPr>
          <p:nvPr/>
        </p:nvSpPr>
        <p:spPr bwMode="auto">
          <a:xfrm>
            <a:off x="7494387" y="6570510"/>
            <a:ext cx="97334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r"/>
            <a:fld id="{3080D5A7-096D-4BCE-8F74-7CCB42211015}" type="datetime1">
              <a:rPr lang="fr-FR" sz="1000">
                <a:solidFill>
                  <a:prstClr val="black"/>
                </a:solidFill>
              </a:rPr>
              <a:pPr algn="r"/>
              <a:t>16/10/2019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22533" name="Espace réservé du numéro de diapositive 12"/>
          <p:cNvSpPr txBox="1">
            <a:spLocks noGrp="1"/>
          </p:cNvSpPr>
          <p:nvPr/>
        </p:nvSpPr>
        <p:spPr bwMode="auto">
          <a:xfrm>
            <a:off x="8705254" y="6570510"/>
            <a:ext cx="25519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fld id="{2D2AAE52-1F23-4310-89EA-AFF6D8D8498A}" type="slidenum">
              <a:rPr lang="ar-SA" sz="1000">
                <a:solidFill>
                  <a:prstClr val="black"/>
                </a:solidFill>
              </a:rPr>
              <a:pPr algn="ctr"/>
              <a:t>1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22534" name="Titre 7"/>
          <p:cNvSpPr>
            <a:spLocks noGrp="1"/>
          </p:cNvSpPr>
          <p:nvPr>
            <p:ph type="title"/>
          </p:nvPr>
        </p:nvSpPr>
        <p:spPr>
          <a:xfrm>
            <a:off x="1655767" y="688979"/>
            <a:ext cx="7067551" cy="461963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Contenu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33712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60421" name="Rectangle 6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6042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8" y="1341439"/>
            <a:ext cx="3892551" cy="3827462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60423" name="Rectangle 12"/>
          <p:cNvSpPr>
            <a:spLocks noChangeArrowheads="1"/>
          </p:cNvSpPr>
          <p:nvPr/>
        </p:nvSpPr>
        <p:spPr bwMode="auto">
          <a:xfrm>
            <a:off x="5508625" y="1700215"/>
            <a:ext cx="3419475" cy="1848296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square" lIns="90000" tIns="46800" rIns="90000" bIns="46800">
            <a:spAutoFit/>
          </a:bodyPr>
          <a:lstStyle/>
          <a:p>
            <a:pPr marL="6350" lvl="1">
              <a:buSzPct val="60000"/>
              <a:buFont typeface="Webdings" pitchFamily="18" charset="2"/>
              <a:buNone/>
            </a:pPr>
            <a:r>
              <a:rPr lang="en-US" sz="2200"/>
              <a:t>Seulement les personnes habilitées ont le droit de monter, démonter et modifier un échafaudage.</a:t>
            </a:r>
          </a:p>
        </p:txBody>
      </p:sp>
      <p:sp>
        <p:nvSpPr>
          <p:cNvPr id="60424" name="Rectangle 14"/>
          <p:cNvSpPr>
            <a:spLocks noChangeArrowheads="1"/>
          </p:cNvSpPr>
          <p:nvPr/>
        </p:nvSpPr>
        <p:spPr bwMode="auto">
          <a:xfrm>
            <a:off x="5003800" y="5229230"/>
            <a:ext cx="3671888" cy="1448731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Font typeface="Wingdings" pitchFamily="2" charset="2"/>
              <a:buNone/>
              <a:tabLst>
                <a:tab pos="292100" algn="l"/>
              </a:tabLst>
            </a:pPr>
            <a:r>
              <a:rPr lang="en-US" sz="2200"/>
              <a:t>L’utilisateur doit suivre les indications inscrites sur les étiquettes de conformité</a:t>
            </a:r>
            <a:endParaRPr lang="fr-FR" sz="2200"/>
          </a:p>
        </p:txBody>
      </p:sp>
      <p:sp>
        <p:nvSpPr>
          <p:cNvPr id="60425" name="Arc 27"/>
          <p:cNvSpPr>
            <a:spLocks/>
          </p:cNvSpPr>
          <p:nvPr/>
        </p:nvSpPr>
        <p:spPr bwMode="auto">
          <a:xfrm rot="-2056252">
            <a:off x="4541837" y="4841860"/>
            <a:ext cx="1371600" cy="3715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>
            <a:solidFill>
              <a:schemeClr val="tx1"/>
            </a:solidFill>
            <a:round/>
            <a:headEnd type="triangle" w="med" len="med"/>
            <a:tailEnd type="none" w="sm" len="sm"/>
          </a:ln>
        </p:spPr>
        <p:txBody>
          <a:bodyPr lIns="90000" tIns="46800" rIns="90000" bIns="46800" anchor="ctr">
            <a:spAutoFit/>
          </a:bodyPr>
          <a:lstStyle/>
          <a:p>
            <a:endParaRPr lang="fr-FR"/>
          </a:p>
        </p:txBody>
      </p:sp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827091" y="4941888"/>
            <a:ext cx="3721100" cy="1708150"/>
            <a:chOff x="4267200" y="4495800"/>
            <a:chExt cx="3721100" cy="1708150"/>
          </a:xfrm>
        </p:grpSpPr>
        <p:pic>
          <p:nvPicPr>
            <p:cNvPr id="60429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67200" y="4495800"/>
              <a:ext cx="3721100" cy="170815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60430" name="Rectangle 74"/>
            <p:cNvSpPr>
              <a:spLocks noChangeArrowheads="1"/>
            </p:cNvSpPr>
            <p:nvPr/>
          </p:nvSpPr>
          <p:spPr bwMode="auto">
            <a:xfrm>
              <a:off x="5143504" y="5755357"/>
              <a:ext cx="181822" cy="371513"/>
            </a:xfrm>
            <a:prstGeom prst="rect">
              <a:avLst/>
            </a:prstGeom>
            <a:solidFill>
              <a:schemeClr val="bg1"/>
            </a:solidFill>
            <a:ln w="25400" algn="ctr">
              <a:solidFill>
                <a:schemeClr val="bg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pPr marL="285750" indent="-285750"/>
              <a:endParaRPr lang="fr-FR"/>
            </a:p>
          </p:txBody>
        </p:sp>
      </p:grpSp>
      <p:sp>
        <p:nvSpPr>
          <p:cNvPr id="60427" name="AutoShape 13"/>
          <p:cNvSpPr>
            <a:spLocks noChangeAspect="1" noChangeArrowheads="1"/>
          </p:cNvSpPr>
          <p:nvPr/>
        </p:nvSpPr>
        <p:spPr bwMode="auto">
          <a:xfrm>
            <a:off x="-2773363" y="5149851"/>
            <a:ext cx="3721101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 bwMode="auto">
          <a:xfrm>
            <a:off x="1609727" y="262593"/>
            <a:ext cx="713898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 Travail en hauteur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4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61443" name="Rectangle 5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61444" name="Rectangle 6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61445" name="Rectangle 7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61446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000241"/>
            <a:ext cx="3071834" cy="1571636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</p:pic>
      <p:sp>
        <p:nvSpPr>
          <p:cNvPr id="61447" name="Text Box 16"/>
          <p:cNvSpPr txBox="1">
            <a:spLocks noChangeArrowheads="1"/>
          </p:cNvSpPr>
          <p:nvPr/>
        </p:nvSpPr>
        <p:spPr bwMode="auto">
          <a:xfrm>
            <a:off x="2571736" y="3429000"/>
            <a:ext cx="3168651" cy="100811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>
              <a:buFont typeface="Wingdings" pitchFamily="2" charset="2"/>
              <a:buNone/>
              <a:tabLst>
                <a:tab pos="292100" algn="l"/>
              </a:tabLst>
            </a:pPr>
            <a:r>
              <a:rPr lang="fr-CH" sz="2000" dirty="0" smtClean="0"/>
              <a:t>Échelle </a:t>
            </a:r>
            <a:r>
              <a:rPr lang="fr-CH" sz="2000" dirty="0"/>
              <a:t>toujours attachée ou tenue par un collègue</a:t>
            </a:r>
            <a:endParaRPr lang="fr-FR" sz="2000" dirty="0"/>
          </a:p>
        </p:txBody>
      </p:sp>
      <p:sp>
        <p:nvSpPr>
          <p:cNvPr id="61448" name="Text Box 17"/>
          <p:cNvSpPr txBox="1">
            <a:spLocks noChangeArrowheads="1"/>
          </p:cNvSpPr>
          <p:nvPr/>
        </p:nvSpPr>
        <p:spPr bwMode="auto">
          <a:xfrm>
            <a:off x="5867400" y="857232"/>
            <a:ext cx="3276600" cy="101784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 algn="ctr">
              <a:buFont typeface="Wingdings" pitchFamily="2" charset="2"/>
              <a:buNone/>
              <a:tabLst>
                <a:tab pos="292100" algn="l"/>
              </a:tabLst>
            </a:pPr>
            <a:r>
              <a:rPr lang="fr-CH" sz="2000" dirty="0"/>
              <a:t>En hauteur, on garde toujours 3 points d’appuis</a:t>
            </a:r>
            <a:endParaRPr lang="fr-FR" sz="2000" dirty="0"/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Le Travail en hauteur</a:t>
            </a:r>
          </a:p>
        </p:txBody>
      </p:sp>
      <p:pic>
        <p:nvPicPr>
          <p:cNvPr id="614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071546"/>
            <a:ext cx="2146015" cy="1944216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714357"/>
            <a:ext cx="1714512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C:\Users\pc\AppData\Local\Microsoft\Windows\Temporary Internet Files\Content.Word\20190918_09384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-134340" y="3920498"/>
            <a:ext cx="2911821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C:\Users\pc\AppData\Local\Microsoft\Windows\Temporary Internet Files\Content.Word\20190916_14313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3929066"/>
            <a:ext cx="342902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4929190" y="5929330"/>
            <a:ext cx="40005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dirty="0" smtClean="0">
                <a:latin typeface="Arial" pitchFamily="34" charset="0"/>
              </a:rPr>
              <a:t>Pour monter au descend du bateaux utiliser les accès placer a bord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0" y="3357562"/>
            <a:ext cx="1714512" cy="6286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ACCIDENT 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e la date 6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9F7152E4-BE60-4C56-98D6-A5D846141EE8}" type="datetime1">
              <a:rPr lang="fr-FR" smtClean="0">
                <a:latin typeface="Arial" pitchFamily="34" charset="0"/>
              </a:rPr>
              <a:pPr/>
              <a:t>16/10/2019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2467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1AF6F4-8013-4F94-A21D-8333CD37239F}" type="slidenum">
              <a:rPr lang="ar-SA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609727" y="262593"/>
            <a:ext cx="7138988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>
                <a:latin typeface="Arial" charset="0"/>
              </a:rPr>
              <a:t>Le Travail en hauteur</a:t>
            </a:r>
            <a:endParaRPr lang="fr-FR" sz="2800" kern="0">
              <a:solidFill>
                <a:schemeClr val="accent2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62469" name="Picture 7" descr="IMG_33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3303" y="908053"/>
            <a:ext cx="3996560" cy="53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6011865" y="4581529"/>
            <a:ext cx="2736851" cy="954107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>
                <a:solidFill>
                  <a:srgbClr val="FF0000"/>
                </a:solidFill>
                <a:latin typeface="Arial" charset="0"/>
              </a:rPr>
              <a:t>Qu’en pensez-vous?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a date 11"/>
          <p:cNvSpPr txBox="1">
            <a:spLocks noGrp="1"/>
          </p:cNvSpPr>
          <p:nvPr/>
        </p:nvSpPr>
        <p:spPr bwMode="auto">
          <a:xfrm>
            <a:off x="7494387" y="6570510"/>
            <a:ext cx="97334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r"/>
            <a:fld id="{A3A40FC7-0184-4938-914E-C898F32B2E9C}" type="datetime1">
              <a:rPr lang="fr-FR" sz="1000"/>
              <a:pPr algn="r"/>
              <a:t>16/10/2019</a:t>
            </a:fld>
            <a:endParaRPr lang="en-US" sz="1000"/>
          </a:p>
        </p:txBody>
      </p:sp>
      <p:sp>
        <p:nvSpPr>
          <p:cNvPr id="68611" name="Espace réservé du numéro de diapositive 12"/>
          <p:cNvSpPr txBox="1">
            <a:spLocks noGrp="1"/>
          </p:cNvSpPr>
          <p:nvPr/>
        </p:nvSpPr>
        <p:spPr bwMode="auto">
          <a:xfrm>
            <a:off x="8669991" y="6570510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fld id="{AECCF5BB-B688-4F72-86AC-699F293A5C8B}" type="slidenum">
              <a:rPr lang="ar-SA" sz="1000">
                <a:cs typeface="Arial" pitchFamily="34" charset="0"/>
              </a:rPr>
              <a:pPr algn="ctr"/>
              <a:t>22</a:t>
            </a:fld>
            <a:endParaRPr lang="en-US" sz="1000"/>
          </a:p>
        </p:txBody>
      </p:sp>
      <p:sp>
        <p:nvSpPr>
          <p:cNvPr id="16" name="Rectangle 15"/>
          <p:cNvSpPr/>
          <p:nvPr/>
        </p:nvSpPr>
        <p:spPr>
          <a:xfrm>
            <a:off x="683568" y="332656"/>
            <a:ext cx="6912768" cy="7200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Film Accident de chute</a:t>
            </a:r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17" name="attachez_vous_a_la_vie.mpeg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6673" y="1571612"/>
            <a:ext cx="7964687" cy="428628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11560" y="5949280"/>
            <a:ext cx="576064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schemeClr val="tx1"/>
                </a:solidFill>
              </a:rPr>
              <a:t>Cliquer 2 fois sur le cadre noir</a:t>
            </a:r>
            <a:endParaRPr lang="fr-F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a date 11"/>
          <p:cNvSpPr txBox="1">
            <a:spLocks noGrp="1"/>
          </p:cNvSpPr>
          <p:nvPr/>
        </p:nvSpPr>
        <p:spPr bwMode="auto">
          <a:xfrm>
            <a:off x="7494387" y="6570510"/>
            <a:ext cx="97334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r"/>
            <a:fld id="{A3A40FC7-0184-4938-914E-C898F32B2E9C}" type="datetime1">
              <a:rPr lang="fr-FR" sz="1000"/>
              <a:pPr algn="r"/>
              <a:t>16/10/2019</a:t>
            </a:fld>
            <a:endParaRPr lang="en-US" sz="1000"/>
          </a:p>
        </p:txBody>
      </p:sp>
      <p:sp>
        <p:nvSpPr>
          <p:cNvPr id="68611" name="Espace réservé du numéro de diapositive 12"/>
          <p:cNvSpPr txBox="1">
            <a:spLocks noGrp="1"/>
          </p:cNvSpPr>
          <p:nvPr/>
        </p:nvSpPr>
        <p:spPr bwMode="auto">
          <a:xfrm>
            <a:off x="8669991" y="6570510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fld id="{AECCF5BB-B688-4F72-86AC-699F293A5C8B}" type="slidenum">
              <a:rPr lang="ar-SA" sz="1000">
                <a:cs typeface="Arial" pitchFamily="34" charset="0"/>
              </a:rPr>
              <a:pPr algn="ctr"/>
              <a:t>23</a:t>
            </a:fld>
            <a:endParaRPr lang="en-US" sz="100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dirty="0" smtClean="0">
                <a:latin typeface="+mn-lt"/>
              </a:rPr>
              <a:t>Les Engins mobile</a:t>
            </a:r>
          </a:p>
        </p:txBody>
      </p:sp>
      <p:pic>
        <p:nvPicPr>
          <p:cNvPr id="6861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1" y="2781300"/>
            <a:ext cx="1512888" cy="1627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411413" y="1196975"/>
            <a:ext cx="4410075" cy="2238375"/>
            <a:chOff x="240" y="672"/>
            <a:chExt cx="3648" cy="2062"/>
          </a:xfrm>
        </p:grpSpPr>
        <p:pic>
          <p:nvPicPr>
            <p:cNvPr id="68618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672"/>
              <a:ext cx="3648" cy="206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</p:pic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3168" y="1152"/>
              <a:ext cx="480" cy="481"/>
              <a:chOff x="4608" y="2016"/>
              <a:chExt cx="480" cy="481"/>
            </a:xfrm>
          </p:grpSpPr>
          <p:sp>
            <p:nvSpPr>
              <p:cNvPr id="68620" name="Oval 16"/>
              <p:cNvSpPr>
                <a:spLocks noChangeArrowheads="1"/>
              </p:cNvSpPr>
              <p:nvPr/>
            </p:nvSpPr>
            <p:spPr bwMode="auto">
              <a:xfrm>
                <a:off x="4608" y="2016"/>
                <a:ext cx="211" cy="481"/>
              </a:xfrm>
              <a:prstGeom prst="ellipse">
                <a:avLst/>
              </a:prstGeom>
              <a:solidFill>
                <a:schemeClr val="bg1"/>
              </a:solidFill>
              <a:ln w="25400">
                <a:noFill/>
                <a:round/>
                <a:headEnd type="none" w="sm" len="sm"/>
                <a:tailEnd type="none" w="sm" len="sm"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fr-FR"/>
              </a:p>
            </p:txBody>
          </p:sp>
          <p:pic>
            <p:nvPicPr>
              <p:cNvPr id="68621" name="Picture 1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704" y="2064"/>
                <a:ext cx="384" cy="38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</p:pic>
        </p:grpSp>
      </p:grpSp>
      <p:sp>
        <p:nvSpPr>
          <p:cNvPr id="68615" name="Rectangle 20"/>
          <p:cNvSpPr>
            <a:spLocks noChangeArrowheads="1"/>
          </p:cNvSpPr>
          <p:nvPr/>
        </p:nvSpPr>
        <p:spPr bwMode="auto">
          <a:xfrm>
            <a:off x="2339752" y="5229201"/>
            <a:ext cx="5688013" cy="1017844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fr-CH" sz="2000">
                <a:cs typeface="Times New Roman" pitchFamily="18" charset="0"/>
              </a:rPr>
              <a:t>Tout engin de chantier roulant sur le site doit être équipé d’un bip sonore pour la marche arrière</a:t>
            </a:r>
            <a:endParaRPr lang="fr-FR" sz="2000">
              <a:cs typeface="Times New Roman" pitchFamily="18" charset="0"/>
            </a:endParaRPr>
          </a:p>
        </p:txBody>
      </p:sp>
      <p:pic>
        <p:nvPicPr>
          <p:cNvPr id="68616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951" y="1557342"/>
            <a:ext cx="1817688" cy="178593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68617" name="Rectangle 20"/>
          <p:cNvSpPr>
            <a:spLocks noChangeArrowheads="1"/>
          </p:cNvSpPr>
          <p:nvPr/>
        </p:nvSpPr>
        <p:spPr bwMode="auto">
          <a:xfrm>
            <a:off x="2339977" y="3716338"/>
            <a:ext cx="450056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fr-CH" sz="3200" b="1">
                <a:cs typeface="Times New Roman" pitchFamily="18" charset="0"/>
              </a:rPr>
              <a:t>La vitesse sur site est limitée à 20 Km/h</a:t>
            </a:r>
            <a:endParaRPr lang="fr-FR" sz="3200" b="1"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u numéro de diapositive 12"/>
          <p:cNvSpPr txBox="1">
            <a:spLocks noGrp="1"/>
          </p:cNvSpPr>
          <p:nvPr/>
        </p:nvSpPr>
        <p:spPr bwMode="auto">
          <a:xfrm>
            <a:off x="8669991" y="6570510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pPr algn="ctr"/>
            <a:fld id="{6D520F0B-F9B5-493B-8554-3EABCDA2D7BB}" type="slidenum">
              <a:rPr lang="ar-SA" sz="1000">
                <a:cs typeface="Arial" pitchFamily="34" charset="0"/>
              </a:rPr>
              <a:pPr algn="ctr"/>
              <a:t>24</a:t>
            </a:fld>
            <a:endParaRPr lang="en-US" sz="100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Les Engins mobile</a:t>
            </a:r>
          </a:p>
        </p:txBody>
      </p:sp>
      <p:pic>
        <p:nvPicPr>
          <p:cNvPr id="6963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1" y="2781300"/>
            <a:ext cx="1512888" cy="1627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9637" name="Text Box 12"/>
          <p:cNvSpPr txBox="1">
            <a:spLocks noChangeArrowheads="1"/>
          </p:cNvSpPr>
          <p:nvPr/>
        </p:nvSpPr>
        <p:spPr bwMode="auto">
          <a:xfrm>
            <a:off x="1257302" y="3861049"/>
            <a:ext cx="78867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185738" algn="l"/>
              </a:tabLst>
            </a:pPr>
            <a:r>
              <a:rPr lang="fr-FR" sz="2200"/>
              <a:t> </a:t>
            </a:r>
            <a:r>
              <a:rPr lang="fr-FR" sz="2800" b="1"/>
              <a:t>Donner la priorité aux véhicules</a:t>
            </a:r>
            <a:endParaRPr lang="fr-FR" sz="2200" b="1"/>
          </a:p>
          <a:p>
            <a:pPr algn="ctr">
              <a:tabLst>
                <a:tab pos="185738" algn="l"/>
              </a:tabLst>
            </a:pPr>
            <a:endParaRPr lang="fr-FR" sz="2200"/>
          </a:p>
          <a:p>
            <a:pPr algn="ctr">
              <a:tabLst>
                <a:tab pos="185738" algn="l"/>
              </a:tabLst>
            </a:pPr>
            <a:r>
              <a:rPr lang="fr-FR" sz="2200"/>
              <a:t> En s’approchant d ’un véhicule, assurez-vous par </a:t>
            </a:r>
            <a:r>
              <a:rPr lang="fr-FR" sz="2200" smtClean="0"/>
              <a:t>un </a:t>
            </a:r>
            <a:r>
              <a:rPr lang="fr-FR" sz="2200"/>
              <a:t>signe de la main, que le conducteur vous a vu!</a:t>
            </a:r>
          </a:p>
          <a:p>
            <a:pPr algn="ctr">
              <a:tabLst>
                <a:tab pos="185738" algn="l"/>
              </a:tabLst>
            </a:pPr>
            <a:endParaRPr lang="fr-FR" sz="2200"/>
          </a:p>
          <a:p>
            <a:pPr algn="ctr">
              <a:tabLst>
                <a:tab pos="185738" algn="l"/>
              </a:tabLst>
            </a:pPr>
            <a:r>
              <a:rPr lang="fr-FR" sz="2200"/>
              <a:t> Rester à plus de </a:t>
            </a:r>
            <a:r>
              <a:rPr lang="fr-FR" sz="2200" b="1">
                <a:solidFill>
                  <a:srgbClr val="FF0000"/>
                </a:solidFill>
              </a:rPr>
              <a:t>5 mètres</a:t>
            </a:r>
            <a:r>
              <a:rPr lang="fr-FR" sz="2200" b="1"/>
              <a:t> </a:t>
            </a:r>
            <a:r>
              <a:rPr lang="fr-FR" sz="2200"/>
              <a:t>des véhicules </a:t>
            </a:r>
            <a:r>
              <a:rPr lang="fr-FR" sz="2200" smtClean="0"/>
              <a:t>(</a:t>
            </a:r>
            <a:r>
              <a:rPr lang="fr-FR" sz="2200"/>
              <a:t>camions, chariots élévateurs, wagons, </a:t>
            </a:r>
            <a:r>
              <a:rPr lang="fr-FR" sz="2200" smtClean="0"/>
              <a:t>chargeuses</a:t>
            </a:r>
            <a:r>
              <a:rPr lang="fr-FR" sz="2200"/>
              <a:t>...)</a:t>
            </a:r>
          </a:p>
        </p:txBody>
      </p:sp>
      <p:pic>
        <p:nvPicPr>
          <p:cNvPr id="696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9030" y="1052514"/>
            <a:ext cx="6677025" cy="1871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cxnSp>
        <p:nvCxnSpPr>
          <p:cNvPr id="69639" name="Connecteur droit avec flèche 16"/>
          <p:cNvCxnSpPr>
            <a:cxnSpLocks noChangeShapeType="1"/>
          </p:cNvCxnSpPr>
          <p:nvPr/>
        </p:nvCxnSpPr>
        <p:spPr bwMode="auto">
          <a:xfrm>
            <a:off x="2627313" y="3068639"/>
            <a:ext cx="2449512" cy="1587"/>
          </a:xfrm>
          <a:prstGeom prst="straightConnector1">
            <a:avLst/>
          </a:prstGeom>
          <a:noFill/>
          <a:ln w="76200" algn="ctr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69640" name="ZoneTexte 18"/>
          <p:cNvSpPr txBox="1">
            <a:spLocks noChangeArrowheads="1"/>
          </p:cNvSpPr>
          <p:nvPr/>
        </p:nvSpPr>
        <p:spPr bwMode="auto">
          <a:xfrm>
            <a:off x="3336925" y="3141664"/>
            <a:ext cx="10887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800" b="1">
                <a:solidFill>
                  <a:srgbClr val="FF0000"/>
                </a:solidFill>
              </a:rPr>
              <a:t>25 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70660" name="Rectangle 5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70661" name="Rectangle 6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7066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60800"/>
            <a:ext cx="4495800" cy="25400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pic>
        <p:nvPicPr>
          <p:cNvPr id="70663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9963" y="908050"/>
            <a:ext cx="3987800" cy="222885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70664" name="TextBox 14"/>
          <p:cNvSpPr txBox="1">
            <a:spLocks noChangeArrowheads="1"/>
          </p:cNvSpPr>
          <p:nvPr/>
        </p:nvSpPr>
        <p:spPr bwMode="auto">
          <a:xfrm>
            <a:off x="6227769" y="1285879"/>
            <a:ext cx="2808287" cy="13234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/>
              <a:t>Interdiction de transporter des personnes dans les bennes!</a:t>
            </a:r>
          </a:p>
        </p:txBody>
      </p:sp>
      <p:sp>
        <p:nvSpPr>
          <p:cNvPr id="70665" name="TextBox 15"/>
          <p:cNvSpPr txBox="1">
            <a:spLocks noChangeArrowheads="1"/>
          </p:cNvSpPr>
          <p:nvPr/>
        </p:nvSpPr>
        <p:spPr bwMode="auto">
          <a:xfrm>
            <a:off x="1547813" y="4508504"/>
            <a:ext cx="3001963" cy="13234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/>
              <a:t>Interdiction de se reposer à proximité des engins mobiles ou sous les camions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1609727" y="261938"/>
            <a:ext cx="7138988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Les Engins mobile</a:t>
            </a:r>
          </a:p>
        </p:txBody>
      </p:sp>
      <p:pic>
        <p:nvPicPr>
          <p:cNvPr id="7066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1" y="2781300"/>
            <a:ext cx="1512888" cy="1627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3568" y="332656"/>
            <a:ext cx="6912768" cy="7200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prstClr val="black"/>
                </a:solidFill>
              </a:rPr>
              <a:t>Film Accident de circulation</a:t>
            </a:r>
            <a:endParaRPr lang="fr-FR" sz="2800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6281937"/>
            <a:ext cx="5760640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>
                <a:solidFill>
                  <a:prstClr val="black"/>
                </a:solidFill>
              </a:rPr>
              <a:t>Cliquer 2 fois sur le cadre noir</a:t>
            </a:r>
            <a:endParaRPr lang="fr-FR" sz="2800" dirty="0">
              <a:solidFill>
                <a:prstClr val="black"/>
              </a:solidFill>
            </a:endParaRPr>
          </a:p>
        </p:txBody>
      </p:sp>
      <p:pic>
        <p:nvPicPr>
          <p:cNvPr id="6" name="jocelyn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1285860"/>
            <a:ext cx="8001056" cy="450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36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789044"/>
            <a:ext cx="2953197" cy="242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4716469" y="928689"/>
            <a:ext cx="4325937" cy="446246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fr-FR" sz="2400" dirty="0" smtClean="0"/>
              <a:t>Qu’est ce un espace confiné?</a:t>
            </a:r>
          </a:p>
          <a:p>
            <a:pPr>
              <a:spcBef>
                <a:spcPts val="1200"/>
              </a:spcBef>
            </a:pPr>
            <a:r>
              <a:rPr lang="fr-CA" sz="2000" dirty="0" smtClean="0"/>
              <a:t>Silo </a:t>
            </a:r>
          </a:p>
          <a:p>
            <a:pPr>
              <a:spcBef>
                <a:spcPts val="1200"/>
              </a:spcBef>
            </a:pPr>
            <a:r>
              <a:rPr lang="fr-CA" sz="2000" dirty="0" smtClean="0"/>
              <a:t>Four</a:t>
            </a:r>
            <a:endParaRPr lang="fr-CH" sz="2000" dirty="0" smtClean="0"/>
          </a:p>
          <a:p>
            <a:pPr>
              <a:spcBef>
                <a:spcPts val="1200"/>
              </a:spcBef>
            </a:pPr>
            <a:r>
              <a:rPr lang="fr-CA" sz="2000" dirty="0" smtClean="0"/>
              <a:t>Réservoirs de stockage, cuves, chaudières, cyclones</a:t>
            </a:r>
            <a:endParaRPr lang="fr-CH" sz="2000" dirty="0" smtClean="0"/>
          </a:p>
          <a:p>
            <a:pPr>
              <a:spcBef>
                <a:spcPts val="1200"/>
              </a:spcBef>
            </a:pPr>
            <a:r>
              <a:rPr lang="fr-CA" sz="2000" dirty="0" smtClean="0"/>
              <a:t>Fosses, puisards, conteneurs, accumulateurs, récepteurs</a:t>
            </a:r>
            <a:endParaRPr lang="fr-CH" sz="2000" dirty="0" smtClean="0"/>
          </a:p>
          <a:p>
            <a:pPr>
              <a:spcBef>
                <a:spcPts val="1200"/>
              </a:spcBef>
            </a:pPr>
            <a:r>
              <a:rPr lang="fr-CA" sz="2000" dirty="0" smtClean="0"/>
              <a:t>Équipement - broyeurs et concasseurs, refroidisseurs</a:t>
            </a:r>
            <a:endParaRPr lang="fr-FR" sz="2000" dirty="0" smtClean="0"/>
          </a:p>
          <a:p>
            <a:pPr>
              <a:spcBef>
                <a:spcPts val="1200"/>
              </a:spcBef>
            </a:pPr>
            <a:r>
              <a:rPr lang="fr-CA" sz="2000" dirty="0" smtClean="0"/>
              <a:t>Filtres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39553" y="405322"/>
            <a:ext cx="836357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 dirty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Les installations: </a:t>
            </a:r>
            <a:r>
              <a:rPr lang="fr-FR" sz="2800" kern="0" dirty="0" smtClean="0">
                <a:solidFill>
                  <a:schemeClr val="accent2"/>
                </a:solidFill>
                <a:ea typeface="+mj-ea"/>
                <a:cs typeface="+mj-cs"/>
              </a:rPr>
              <a:t>chambre</a:t>
            </a:r>
            <a:r>
              <a:rPr lang="fr-FR" sz="2800" kern="0" dirty="0" smtClea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, </a:t>
            </a:r>
            <a:r>
              <a:rPr lang="fr-FR" sz="2800" kern="0" dirty="0" smtClean="0">
                <a:solidFill>
                  <a:schemeClr val="accent2"/>
                </a:solidFill>
                <a:ea typeface="+mj-ea"/>
                <a:cs typeface="+mj-cs"/>
              </a:rPr>
              <a:t>Réservoir</a:t>
            </a:r>
            <a:r>
              <a:rPr lang="fr-FR" sz="2800" kern="0" dirty="0" smtClea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, </a:t>
            </a:r>
            <a:r>
              <a:rPr lang="fr-FR" sz="2800" kern="0" dirty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Silo</a:t>
            </a:r>
            <a:endParaRPr lang="fr-FR" sz="2800" dirty="0">
              <a:latin typeface="Times New Roman" pitchFamily="18" charset="0"/>
            </a:endParaRPr>
          </a:p>
        </p:txBody>
      </p:sp>
      <p:pic>
        <p:nvPicPr>
          <p:cNvPr id="74757" name="Picture 4" descr="cnfndspc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868864"/>
            <a:ext cx="22971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1" y="1052517"/>
            <a:ext cx="28082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5" y="2276876"/>
            <a:ext cx="1617663" cy="158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908721"/>
            <a:ext cx="5760269" cy="831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tabLst>
                <a:tab pos="6818313" algn="l"/>
              </a:tabLst>
            </a:pPr>
            <a:r>
              <a:rPr lang="fr-CA" sz="2400" dirty="0" smtClean="0"/>
              <a:t>L’accès à un espace confiné nécessite une autorisation de service sécurité </a:t>
            </a:r>
          </a:p>
          <a:p>
            <a:pPr>
              <a:tabLst>
                <a:tab pos="6818313" algn="l"/>
              </a:tabLst>
            </a:pPr>
            <a:r>
              <a:rPr lang="fr-CA" sz="2400" dirty="0" smtClean="0"/>
              <a:t>S’dresser au service de sécurité </a:t>
            </a:r>
            <a:endParaRPr lang="fr-CH" sz="2400" dirty="0" smtClean="0"/>
          </a:p>
        </p:txBody>
      </p:sp>
      <p:pic>
        <p:nvPicPr>
          <p:cNvPr id="75779" name="Picture 6" descr="manh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981077"/>
            <a:ext cx="2286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4" descr="Lower RTO Outlet Section"/>
          <p:cNvPicPr>
            <a:picLocks noChangeAspect="1" noChangeArrowheads="1"/>
          </p:cNvPicPr>
          <p:nvPr/>
        </p:nvPicPr>
        <p:blipFill>
          <a:blip r:embed="rId3" cstate="print"/>
          <a:srcRect r="2242"/>
          <a:stretch>
            <a:fillRect/>
          </a:stretch>
        </p:blipFill>
        <p:spPr bwMode="auto">
          <a:xfrm>
            <a:off x="6858000" y="4552951"/>
            <a:ext cx="22860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3"/>
          <p:cNvPicPr>
            <a:picLocks noChangeAspect="1" noChangeArrowheads="1"/>
          </p:cNvPicPr>
          <p:nvPr/>
        </p:nvPicPr>
        <p:blipFill>
          <a:blip r:embed="rId4" cstate="print"/>
          <a:srcRect r="3030"/>
          <a:stretch>
            <a:fillRect/>
          </a:stretch>
        </p:blipFill>
        <p:spPr bwMode="auto">
          <a:xfrm>
            <a:off x="6858000" y="2565404"/>
            <a:ext cx="228600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8" y="2767017"/>
            <a:ext cx="1617663" cy="158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3529" y="405322"/>
            <a:ext cx="857959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 dirty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Les installations: </a:t>
            </a:r>
            <a:r>
              <a:rPr lang="fr-FR" sz="2800" kern="0" dirty="0" err="1" smtClean="0">
                <a:solidFill>
                  <a:schemeClr val="accent2"/>
                </a:solidFill>
                <a:ea typeface="+mj-ea"/>
                <a:cs typeface="+mj-cs"/>
              </a:rPr>
              <a:t>Tank,réservoire</a:t>
            </a:r>
            <a:r>
              <a:rPr lang="fr-FR" sz="2800" kern="0" dirty="0" smtClean="0">
                <a:solidFill>
                  <a:schemeClr val="accent2"/>
                </a:solidFill>
                <a:ea typeface="+mj-ea"/>
                <a:cs typeface="+mj-cs"/>
              </a:rPr>
              <a:t> </a:t>
            </a:r>
            <a:endParaRPr lang="fr-FR" sz="2800" dirty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30352" y="255589"/>
            <a:ext cx="7578725" cy="436562"/>
          </a:xfrm>
        </p:spPr>
        <p:txBody>
          <a:bodyPr>
            <a:normAutofit fontScale="90000"/>
          </a:bodyPr>
          <a:lstStyle/>
          <a:p>
            <a:pPr marL="381000" indent="-381000">
              <a:lnSpc>
                <a:spcPct val="80000"/>
              </a:lnSpc>
              <a:spcBef>
                <a:spcPct val="20000"/>
              </a:spcBef>
              <a:spcAft>
                <a:spcPct val="30000"/>
              </a:spcAft>
              <a:defRPr/>
            </a:pPr>
            <a:r>
              <a:rPr lang="fr-FR" sz="2800" smtClean="0">
                <a:solidFill>
                  <a:schemeClr val="tx1"/>
                </a:solidFill>
                <a:latin typeface="+mn-lt"/>
              </a:rPr>
              <a:t>Notre objectif est d’assurer la sécurité de tous</a:t>
            </a:r>
            <a:endParaRPr lang="fr-FR" sz="2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27539" y="1143004"/>
            <a:ext cx="4608512" cy="5262563"/>
          </a:xfrm>
          <a:solidFill>
            <a:srgbClr val="EAEAEA"/>
          </a:solidFill>
          <a:ln w="15875">
            <a:solidFill>
              <a:srgbClr val="FF0000"/>
            </a:solidFill>
          </a:ln>
        </p:spPr>
        <p:txBody>
          <a:bodyPr/>
          <a:lstStyle/>
          <a:p>
            <a:pPr marL="381000" indent="-381000"/>
            <a:r>
              <a:rPr lang="fr-FR" sz="2000" smtClean="0">
                <a:solidFill>
                  <a:srgbClr val="591C00"/>
                </a:solidFill>
              </a:rPr>
              <a:t>Notre responsabilité est de s’assurer que toute personne qui visite l’usine soit formée sur les risques qui existent.</a:t>
            </a:r>
            <a:r>
              <a:rPr lang="fr-FR" sz="1400" i="1" u="sng" smtClean="0">
                <a:solidFill>
                  <a:srgbClr val="591C00"/>
                </a:solidFill>
              </a:rPr>
              <a:t> </a:t>
            </a:r>
          </a:p>
          <a:p>
            <a:pPr marL="381000" indent="-381000"/>
            <a:r>
              <a:rPr lang="fr-FR" sz="2000" smtClean="0">
                <a:solidFill>
                  <a:srgbClr val="591C00"/>
                </a:solidFill>
              </a:rPr>
              <a:t>Tout visiteur doit respecter les règles suivantes:</a:t>
            </a:r>
          </a:p>
          <a:p>
            <a:pPr marL="673100" lvl="1" indent="-381000">
              <a:lnSpc>
                <a:spcPct val="130000"/>
              </a:lnSpc>
              <a:buFont typeface="Wingdings" pitchFamily="2" charset="2"/>
              <a:buAutoNum type="arabicPeriod"/>
            </a:pPr>
            <a:r>
              <a:rPr lang="fr-FR" sz="2000" smtClean="0">
                <a:solidFill>
                  <a:srgbClr val="591C00"/>
                </a:solidFill>
              </a:rPr>
              <a:t>Avoir un coordinateur</a:t>
            </a:r>
          </a:p>
          <a:p>
            <a:pPr marL="673100" lvl="1" indent="-381000">
              <a:lnSpc>
                <a:spcPct val="130000"/>
              </a:lnSpc>
              <a:buFont typeface="Wingdings" pitchFamily="2" charset="2"/>
              <a:buAutoNum type="arabicPeriod"/>
            </a:pPr>
            <a:r>
              <a:rPr lang="fr-FR" sz="2000" smtClean="0">
                <a:solidFill>
                  <a:srgbClr val="591C00"/>
                </a:solidFill>
              </a:rPr>
              <a:t>Les panneaux de sécurité et de circulation dans l’usine. </a:t>
            </a:r>
          </a:p>
          <a:p>
            <a:pPr marL="673100" lvl="1" indent="-381000">
              <a:lnSpc>
                <a:spcPct val="130000"/>
              </a:lnSpc>
              <a:buFont typeface="Wingdings" pitchFamily="2" charset="2"/>
              <a:buAutoNum type="arabicPeriod"/>
            </a:pPr>
            <a:r>
              <a:rPr lang="fr-FR" sz="2000" smtClean="0">
                <a:solidFill>
                  <a:srgbClr val="591C00"/>
                </a:solidFill>
              </a:rPr>
              <a:t>L’interdiction de fumer dans les zones non fumeurs </a:t>
            </a:r>
          </a:p>
          <a:p>
            <a:pPr marL="673100" lvl="1" indent="-381000">
              <a:lnSpc>
                <a:spcPct val="130000"/>
              </a:lnSpc>
              <a:buFont typeface="Wingdings" pitchFamily="2" charset="2"/>
              <a:buAutoNum type="arabicPeriod"/>
            </a:pPr>
            <a:r>
              <a:rPr lang="en-US" sz="2000" smtClean="0">
                <a:solidFill>
                  <a:srgbClr val="591C00"/>
                </a:solidFill>
              </a:rPr>
              <a:t>Porter les EPI obligatoire</a:t>
            </a:r>
            <a:endParaRPr lang="fr-FR" sz="2000" smtClean="0">
              <a:solidFill>
                <a:srgbClr val="591C00"/>
              </a:solidFill>
            </a:endParaRP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4018" y="981075"/>
            <a:ext cx="2876551" cy="537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Grp="1" noChangeArrowheads="1"/>
          </p:cNvSpPr>
          <p:nvPr>
            <p:ph idx="1"/>
          </p:nvPr>
        </p:nvSpPr>
        <p:spPr>
          <a:xfrm>
            <a:off x="1619252" y="1052517"/>
            <a:ext cx="5256213" cy="1570037"/>
          </a:xfrm>
        </p:spPr>
        <p:txBody>
          <a:bodyPr/>
          <a:lstStyle/>
          <a:p>
            <a:pPr>
              <a:tabLst>
                <a:tab pos="6818313" algn="l"/>
              </a:tabLst>
            </a:pPr>
            <a:r>
              <a:rPr lang="fr-CA" sz="2400" smtClean="0"/>
              <a:t>Quatre clés importantes pour votre sécurite dans un espace confiné!</a:t>
            </a:r>
          </a:p>
          <a:p>
            <a:pPr>
              <a:buFont typeface="Wingdings" pitchFamily="2" charset="2"/>
              <a:buNone/>
              <a:tabLst>
                <a:tab pos="6818313" algn="l"/>
              </a:tabLst>
            </a:pPr>
            <a:endParaRPr lang="fr-CH" sz="2400" smtClean="0"/>
          </a:p>
        </p:txBody>
      </p:sp>
      <p:pic>
        <p:nvPicPr>
          <p:cNvPr id="76803" name="Picture 6" descr="manh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981077"/>
            <a:ext cx="2286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4" name="Picture 4" descr="Lower RTO Outlet Section"/>
          <p:cNvPicPr>
            <a:picLocks noChangeAspect="1" noChangeArrowheads="1"/>
          </p:cNvPicPr>
          <p:nvPr/>
        </p:nvPicPr>
        <p:blipFill>
          <a:blip r:embed="rId3" cstate="print"/>
          <a:srcRect r="2242"/>
          <a:stretch>
            <a:fillRect/>
          </a:stretch>
        </p:blipFill>
        <p:spPr bwMode="auto">
          <a:xfrm>
            <a:off x="6858000" y="4552951"/>
            <a:ext cx="22860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3"/>
          <p:cNvPicPr>
            <a:picLocks noChangeAspect="1" noChangeArrowheads="1"/>
          </p:cNvPicPr>
          <p:nvPr/>
        </p:nvPicPr>
        <p:blipFill>
          <a:blip r:embed="rId4" cstate="print"/>
          <a:srcRect r="3030"/>
          <a:stretch>
            <a:fillRect/>
          </a:stretch>
        </p:blipFill>
        <p:spPr bwMode="auto">
          <a:xfrm>
            <a:off x="6858000" y="2565404"/>
            <a:ext cx="228600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8" y="2767017"/>
            <a:ext cx="1617663" cy="158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39553" y="333312"/>
            <a:ext cx="8291563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Les installations: Broyeurs, Concasseur, Silo</a:t>
            </a:r>
            <a:endParaRPr lang="fr-FR" sz="2800">
              <a:latin typeface="Times New Roman" pitchFamily="18" charset="0"/>
            </a:endParaRPr>
          </a:p>
        </p:txBody>
      </p:sp>
      <p:sp>
        <p:nvSpPr>
          <p:cNvPr id="76808" name="Rectangle 13"/>
          <p:cNvSpPr>
            <a:spLocks noChangeArrowheads="1"/>
          </p:cNvSpPr>
          <p:nvPr/>
        </p:nvSpPr>
        <p:spPr bwMode="auto">
          <a:xfrm>
            <a:off x="2771776" y="2205040"/>
            <a:ext cx="396081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</a:pPr>
            <a:r>
              <a:rPr lang="fr-FR" dirty="0"/>
              <a:t>Des outils portables de 12V seulement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fr-FR" dirty="0"/>
          </a:p>
          <a:p>
            <a:pPr>
              <a:buClr>
                <a:srgbClr val="FF0000"/>
              </a:buClr>
            </a:pPr>
            <a:r>
              <a:rPr lang="fr-CH" dirty="0"/>
              <a:t>Surveillant des travaux en permanence à l'extérieur de l’espace confiné équipé d’un matériel de secours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fr-CH" dirty="0"/>
          </a:p>
          <a:p>
            <a:pPr>
              <a:buClr>
                <a:srgbClr val="FF0000"/>
              </a:buClr>
            </a:pPr>
            <a:r>
              <a:rPr lang="fr-CH" dirty="0"/>
              <a:t>Une communication constante entre les intervenants et le surveillant</a:t>
            </a:r>
          </a:p>
          <a:p>
            <a:pPr>
              <a:buClr>
                <a:srgbClr val="FF0000"/>
              </a:buClr>
              <a:buFont typeface="Wingdings" pitchFamily="2" charset="2"/>
              <a:buChar char="ü"/>
            </a:pPr>
            <a:endParaRPr lang="fr-CH" dirty="0"/>
          </a:p>
          <a:p>
            <a:pPr>
              <a:buClr>
                <a:srgbClr val="FF0000"/>
              </a:buClr>
            </a:pPr>
            <a:r>
              <a:rPr lang="fr-FR" dirty="0"/>
              <a:t>Une présence d’oxygène dans l’espace confiné entre 19.5% and 23.5</a:t>
            </a:r>
            <a:r>
              <a:rPr lang="fr-FR" dirty="0" smtClean="0"/>
              <a:t>%</a:t>
            </a:r>
          </a:p>
          <a:p>
            <a:pPr>
              <a:buClr>
                <a:srgbClr val="FF0000"/>
              </a:buClr>
            </a:pPr>
            <a:endParaRPr lang="fr-FR" dirty="0"/>
          </a:p>
        </p:txBody>
      </p:sp>
      <p:pic>
        <p:nvPicPr>
          <p:cNvPr id="76809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7" y="2205038"/>
            <a:ext cx="360363" cy="687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68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7" y="3284539"/>
            <a:ext cx="360363" cy="687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681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7" y="4365625"/>
            <a:ext cx="360363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681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7" y="5407025"/>
            <a:ext cx="360363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3"/>
          <p:cNvSpPr>
            <a:spLocks noGrp="1" noChangeArrowheads="1"/>
          </p:cNvSpPr>
          <p:nvPr>
            <p:ph idx="1"/>
          </p:nvPr>
        </p:nvSpPr>
        <p:spPr>
          <a:xfrm>
            <a:off x="323533" y="1124744"/>
            <a:ext cx="3600395" cy="4554537"/>
          </a:xfrm>
        </p:spPr>
        <p:txBody>
          <a:bodyPr/>
          <a:lstStyle/>
          <a:p>
            <a:r>
              <a:rPr lang="fr-FR" sz="2000" dirty="0" smtClean="0"/>
              <a:t>L’arc électrique</a:t>
            </a:r>
          </a:p>
          <a:p>
            <a:pPr lvl="1"/>
            <a:r>
              <a:rPr lang="fr-FR" sz="2000" dirty="0" smtClean="0"/>
              <a:t>Le courant fait un « saut » à travers l’air</a:t>
            </a:r>
          </a:p>
          <a:p>
            <a:r>
              <a:rPr lang="fr-FR" sz="2000" dirty="0" smtClean="0"/>
              <a:t>Le choc électrique</a:t>
            </a:r>
          </a:p>
          <a:p>
            <a:pPr lvl="1"/>
            <a:r>
              <a:rPr lang="fr-FR" sz="2000" dirty="0" smtClean="0"/>
              <a:t>Le corps humain devient un conducteur</a:t>
            </a:r>
          </a:p>
        </p:txBody>
      </p:sp>
      <p:pic>
        <p:nvPicPr>
          <p:cNvPr id="86019" name="Picture 9" descr="C:\My Documents\images\Cherry Hill pan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260648"/>
            <a:ext cx="226536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0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88640"/>
            <a:ext cx="2538412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395536" y="260648"/>
            <a:ext cx="7715251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fr-FR" sz="2800" dirty="0">
                <a:latin typeface="Arial" charset="0"/>
              </a:rPr>
              <a:t>Sécurité électrique</a:t>
            </a:r>
            <a:endParaRPr lang="fr-FR" sz="2800" kern="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7" name="Image 6" descr="Sans titr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068960"/>
            <a:ext cx="5364088" cy="3789040"/>
          </a:xfrm>
          <a:prstGeom prst="rect">
            <a:avLst/>
          </a:prstGeom>
        </p:spPr>
      </p:pic>
      <p:pic>
        <p:nvPicPr>
          <p:cNvPr id="86021" name="Picture 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3176576"/>
            <a:ext cx="5977235" cy="368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ouble flèche horizontale 7"/>
          <p:cNvSpPr/>
          <p:nvPr/>
        </p:nvSpPr>
        <p:spPr>
          <a:xfrm>
            <a:off x="6372200" y="1052736"/>
            <a:ext cx="1216152" cy="484632"/>
          </a:xfrm>
          <a:prstGeom prst="left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1772816"/>
            <a:ext cx="1584325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9" y="1000126"/>
            <a:ext cx="2511252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8" descr="C:\My Documents\images\locko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81" y="5013176"/>
            <a:ext cx="10382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Rectangle 11"/>
          <p:cNvSpPr>
            <a:spLocks noChangeArrowheads="1"/>
          </p:cNvSpPr>
          <p:nvPr/>
        </p:nvSpPr>
        <p:spPr bwMode="auto">
          <a:xfrm>
            <a:off x="467547" y="836712"/>
            <a:ext cx="558442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384175" algn="l"/>
              </a:tabLst>
            </a:pPr>
            <a:r>
              <a:rPr lang="fr-FR" sz="2000" u="sng" dirty="0"/>
              <a:t>Les règles de base pour tous</a:t>
            </a:r>
            <a:r>
              <a:rPr lang="fr-FR" sz="2000" u="sng" dirty="0" smtClean="0"/>
              <a:t>:</a:t>
            </a:r>
          </a:p>
          <a:p>
            <a:pPr>
              <a:tabLst>
                <a:tab pos="384175" algn="l"/>
              </a:tabLst>
            </a:pPr>
            <a:endParaRPr lang="fr-FR" sz="2000" u="sng" dirty="0"/>
          </a:p>
          <a:p>
            <a:pPr marL="457200" indent="-457200">
              <a:buAutoNum type="arabicPeriod"/>
              <a:tabLst>
                <a:tab pos="384175" algn="l"/>
              </a:tabLst>
            </a:pPr>
            <a:r>
              <a:rPr lang="fr-FR" sz="2000" dirty="0" smtClean="0"/>
              <a:t>Interdiction </a:t>
            </a:r>
            <a:r>
              <a:rPr lang="fr-FR" sz="2000" dirty="0"/>
              <a:t>d’entrer dans les </a:t>
            </a:r>
            <a:r>
              <a:rPr lang="fr-FR" sz="2000" dirty="0" smtClean="0"/>
              <a:t>salles  </a:t>
            </a:r>
          </a:p>
          <a:p>
            <a:pPr marL="457200" indent="-457200">
              <a:tabLst>
                <a:tab pos="384175" algn="l"/>
              </a:tabLst>
            </a:pPr>
            <a:r>
              <a:rPr lang="fr-FR" sz="2000" dirty="0" smtClean="0"/>
              <a:t>      électriques </a:t>
            </a:r>
            <a:r>
              <a:rPr lang="fr-FR" sz="2000" dirty="0"/>
              <a:t>sans  une </a:t>
            </a:r>
            <a:r>
              <a:rPr lang="fr-FR" sz="2000" dirty="0" smtClean="0"/>
              <a:t>autorisation</a:t>
            </a:r>
            <a:r>
              <a:rPr lang="fr-FR" sz="2000" dirty="0"/>
              <a:t>.</a:t>
            </a:r>
          </a:p>
          <a:p>
            <a:pPr>
              <a:lnSpc>
                <a:spcPct val="60000"/>
              </a:lnSpc>
              <a:tabLst>
                <a:tab pos="384175" algn="l"/>
              </a:tabLst>
            </a:pPr>
            <a:endParaRPr lang="fr-FR" sz="2000" dirty="0"/>
          </a:p>
          <a:p>
            <a:pPr marL="457200" indent="-457200">
              <a:buAutoNum type="arabicPeriod" startAt="2"/>
              <a:tabLst>
                <a:tab pos="384175" algn="l"/>
              </a:tabLst>
            </a:pPr>
            <a:r>
              <a:rPr lang="fr-FR" sz="2000" dirty="0" smtClean="0"/>
              <a:t>Interdiction </a:t>
            </a:r>
            <a:r>
              <a:rPr lang="fr-FR" sz="2000" dirty="0"/>
              <a:t>d’ouvrir les armoires </a:t>
            </a:r>
            <a:r>
              <a:rPr lang="fr-FR" sz="2000" dirty="0" smtClean="0"/>
              <a:t>électriques </a:t>
            </a:r>
            <a:r>
              <a:rPr lang="fr-FR" sz="2000" dirty="0"/>
              <a:t>sans une autorisation </a:t>
            </a:r>
          </a:p>
          <a:p>
            <a:pPr marL="457200" indent="-457200">
              <a:lnSpc>
                <a:spcPct val="70000"/>
              </a:lnSpc>
              <a:tabLst>
                <a:tab pos="384175" algn="l"/>
              </a:tabLst>
            </a:pPr>
            <a:endParaRPr lang="fr-FR" sz="2000" dirty="0"/>
          </a:p>
          <a:p>
            <a:pPr>
              <a:tabLst>
                <a:tab pos="384175" algn="l"/>
              </a:tabLst>
            </a:pPr>
            <a:r>
              <a:rPr lang="fr-FR" sz="2000" u="sng" dirty="0" smtClean="0"/>
              <a:t>Les </a:t>
            </a:r>
            <a:r>
              <a:rPr lang="fr-FR" sz="2000" u="sng" dirty="0"/>
              <a:t>règles de base pour les Electriciens</a:t>
            </a:r>
            <a:r>
              <a:rPr lang="fr-FR" sz="2000" dirty="0"/>
              <a:t>:</a:t>
            </a:r>
          </a:p>
          <a:p>
            <a:pPr>
              <a:tabLst>
                <a:tab pos="384175" algn="l"/>
              </a:tabLst>
            </a:pPr>
            <a:endParaRPr lang="fr-FR" sz="2000" dirty="0"/>
          </a:p>
          <a:p>
            <a:pPr>
              <a:tabLst>
                <a:tab pos="384175" algn="l"/>
              </a:tabLst>
            </a:pPr>
            <a:r>
              <a:rPr lang="fr-FR" sz="2000" dirty="0"/>
              <a:t>1.	Avant d’intervenir, tester les 	circuits et les conducteurs </a:t>
            </a:r>
          </a:p>
          <a:p>
            <a:pPr>
              <a:lnSpc>
                <a:spcPct val="50000"/>
              </a:lnSpc>
              <a:tabLst>
                <a:tab pos="384175" algn="l"/>
              </a:tabLst>
            </a:pPr>
            <a:endParaRPr lang="fr-FR" sz="2000" dirty="0"/>
          </a:p>
          <a:p>
            <a:pPr>
              <a:tabLst>
                <a:tab pos="384175" algn="l"/>
              </a:tabLst>
            </a:pPr>
            <a:r>
              <a:rPr lang="fr-FR" sz="2000" dirty="0"/>
              <a:t>2. 	Porter les EPI adéquats</a:t>
            </a:r>
          </a:p>
          <a:p>
            <a:pPr>
              <a:lnSpc>
                <a:spcPct val="50000"/>
              </a:lnSpc>
              <a:tabLst>
                <a:tab pos="384175" algn="l"/>
              </a:tabLst>
            </a:pPr>
            <a:endParaRPr lang="fr-FR" sz="2000" dirty="0"/>
          </a:p>
          <a:p>
            <a:pPr>
              <a:tabLst>
                <a:tab pos="384175" algn="l"/>
              </a:tabLst>
            </a:pPr>
            <a:r>
              <a:rPr lang="fr-FR" sz="2000" dirty="0"/>
              <a:t>3. 	N’oublier jamais la consignation 	individuelle</a:t>
            </a:r>
          </a:p>
        </p:txBody>
      </p:sp>
      <p:sp>
        <p:nvSpPr>
          <p:cNvPr id="87045" name="TextBox 7"/>
          <p:cNvSpPr txBox="1">
            <a:spLocks noChangeArrowheads="1"/>
          </p:cNvSpPr>
          <p:nvPr/>
        </p:nvSpPr>
        <p:spPr bwMode="auto">
          <a:xfrm>
            <a:off x="7035800" y="1214438"/>
            <a:ext cx="183095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dirty="0"/>
              <a:t>Casque isolant</a:t>
            </a:r>
          </a:p>
        </p:txBody>
      </p:sp>
      <p:sp>
        <p:nvSpPr>
          <p:cNvPr id="87046" name="TextBox 8"/>
          <p:cNvSpPr txBox="1">
            <a:spLocks noChangeArrowheads="1"/>
          </p:cNvSpPr>
          <p:nvPr/>
        </p:nvSpPr>
        <p:spPr bwMode="auto">
          <a:xfrm>
            <a:off x="7083425" y="1643063"/>
            <a:ext cx="146226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dirty="0"/>
              <a:t>Ecran facial</a:t>
            </a:r>
          </a:p>
        </p:txBody>
      </p:sp>
      <p:sp>
        <p:nvSpPr>
          <p:cNvPr id="87047" name="TextBox 9"/>
          <p:cNvSpPr txBox="1">
            <a:spLocks noChangeArrowheads="1"/>
          </p:cNvSpPr>
          <p:nvPr/>
        </p:nvSpPr>
        <p:spPr bwMode="auto">
          <a:xfrm>
            <a:off x="7143754" y="2357442"/>
            <a:ext cx="1726755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dirty="0"/>
              <a:t>Combinaison </a:t>
            </a:r>
          </a:p>
          <a:p>
            <a:pPr>
              <a:buFont typeface="Wingdings" pitchFamily="2" charset="2"/>
              <a:buNone/>
            </a:pPr>
            <a:r>
              <a:rPr lang="fr-FR" dirty="0"/>
              <a:t>ignifugée</a:t>
            </a:r>
          </a:p>
        </p:txBody>
      </p:sp>
      <p:sp>
        <p:nvSpPr>
          <p:cNvPr id="87048" name="TextBox 10"/>
          <p:cNvSpPr txBox="1">
            <a:spLocks noChangeArrowheads="1"/>
          </p:cNvSpPr>
          <p:nvPr/>
        </p:nvSpPr>
        <p:spPr bwMode="auto">
          <a:xfrm>
            <a:off x="7178676" y="3132138"/>
            <a:ext cx="176683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dirty="0"/>
              <a:t>Gants isolants</a:t>
            </a:r>
          </a:p>
        </p:txBody>
      </p:sp>
      <p:sp>
        <p:nvSpPr>
          <p:cNvPr id="87049" name="TextBox 11"/>
          <p:cNvSpPr txBox="1">
            <a:spLocks noChangeArrowheads="1"/>
          </p:cNvSpPr>
          <p:nvPr/>
        </p:nvSpPr>
        <p:spPr bwMode="auto">
          <a:xfrm>
            <a:off x="7250118" y="4286250"/>
            <a:ext cx="194636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dirty="0"/>
              <a:t>Bottes isolantes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428749" y="285754"/>
            <a:ext cx="7715251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fr-FR" sz="2800" dirty="0">
                <a:latin typeface="Arial" charset="0"/>
              </a:rPr>
              <a:t>Sécurité électrique</a:t>
            </a:r>
            <a:endParaRPr lang="fr-FR" sz="2800" kern="0" dirty="0">
              <a:solidFill>
                <a:schemeClr val="tx2"/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124748"/>
            <a:ext cx="5820678" cy="4092575"/>
          </a:xfrm>
        </p:spPr>
        <p:txBody>
          <a:bodyPr>
            <a:normAutofit/>
          </a:bodyPr>
          <a:lstStyle/>
          <a:p>
            <a:pPr algn="just"/>
            <a:r>
              <a:rPr kumimoji="1" lang="en-US" sz="2000" dirty="0" err="1" smtClean="0">
                <a:cs typeface="Times New Roman" pitchFamily="18" charset="0"/>
              </a:rPr>
              <a:t>L'entreprise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effectuant</a:t>
            </a:r>
            <a:r>
              <a:rPr kumimoji="1" lang="en-US" sz="2000" dirty="0" smtClean="0">
                <a:cs typeface="Times New Roman" pitchFamily="18" charset="0"/>
              </a:rPr>
              <a:t> un </a:t>
            </a:r>
            <a:r>
              <a:rPr kumimoji="1" lang="en-US" sz="2000" dirty="0" err="1" smtClean="0">
                <a:cs typeface="Times New Roman" pitchFamily="18" charset="0"/>
              </a:rPr>
              <a:t>trou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dans</a:t>
            </a:r>
            <a:r>
              <a:rPr kumimoji="1" lang="en-US" sz="2000" dirty="0" smtClean="0">
                <a:cs typeface="Times New Roman" pitchFamily="18" charset="0"/>
              </a:rPr>
              <a:t> le sol, et </a:t>
            </a:r>
            <a:r>
              <a:rPr kumimoji="1" lang="en-US" sz="2000" dirty="0" err="1" smtClean="0">
                <a:cs typeface="Times New Roman" pitchFamily="18" charset="0"/>
              </a:rPr>
              <a:t>ce</a:t>
            </a:r>
            <a:r>
              <a:rPr kumimoji="1" lang="en-US" sz="2000" dirty="0" smtClean="0">
                <a:cs typeface="Times New Roman" pitchFamily="18" charset="0"/>
              </a:rPr>
              <a:t>, </a:t>
            </a:r>
            <a:r>
              <a:rPr kumimoji="1" lang="en-US" sz="2000" dirty="0" err="1" smtClean="0">
                <a:cs typeface="Times New Roman" pitchFamily="18" charset="0"/>
              </a:rPr>
              <a:t>quelle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que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soit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sa</a:t>
            </a:r>
            <a:r>
              <a:rPr kumimoji="1" lang="en-US" sz="2000" dirty="0" smtClean="0">
                <a:cs typeface="Times New Roman" pitchFamily="18" charset="0"/>
              </a:rPr>
              <a:t> dimension, en </a:t>
            </a:r>
            <a:r>
              <a:rPr kumimoji="1" lang="en-US" sz="2000" dirty="0" err="1" smtClean="0">
                <a:cs typeface="Times New Roman" pitchFamily="18" charset="0"/>
              </a:rPr>
              <a:t>est</a:t>
            </a:r>
            <a:r>
              <a:rPr kumimoji="1" lang="en-US" sz="2000" dirty="0" smtClean="0">
                <a:cs typeface="Times New Roman" pitchFamily="18" charset="0"/>
              </a:rPr>
              <a:t> responsible.</a:t>
            </a:r>
          </a:p>
          <a:p>
            <a:pPr algn="just">
              <a:buNone/>
            </a:pPr>
            <a:endParaRPr kumimoji="1" lang="en-US" sz="2000" dirty="0" smtClean="0">
              <a:cs typeface="Times New Roman" pitchFamily="18" charset="0"/>
            </a:endParaRPr>
          </a:p>
          <a:p>
            <a:r>
              <a:rPr kumimoji="1" lang="en-US" sz="2000" dirty="0" smtClean="0">
                <a:cs typeface="Times New Roman" pitchFamily="18" charset="0"/>
              </a:rPr>
              <a:t>Elle </a:t>
            </a:r>
            <a:r>
              <a:rPr kumimoji="1" lang="en-US" sz="2000" dirty="0" err="1" smtClean="0">
                <a:cs typeface="Times New Roman" pitchFamily="18" charset="0"/>
              </a:rPr>
              <a:t>doit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s’assurer</a:t>
            </a:r>
            <a:r>
              <a:rPr kumimoji="1" lang="en-US" sz="2000" dirty="0" smtClean="0">
                <a:cs typeface="Times New Roman" pitchFamily="18" charset="0"/>
              </a:rPr>
              <a:t> de la </a:t>
            </a:r>
            <a:r>
              <a:rPr kumimoji="1" lang="en-US" sz="2000" dirty="0" err="1" smtClean="0">
                <a:cs typeface="Times New Roman" pitchFamily="18" charset="0"/>
              </a:rPr>
              <a:t>mise</a:t>
            </a:r>
            <a:r>
              <a:rPr kumimoji="1" lang="en-US" sz="2000" dirty="0" smtClean="0">
                <a:cs typeface="Times New Roman" pitchFamily="18" charset="0"/>
              </a:rPr>
              <a:t> en place d'un </a:t>
            </a:r>
            <a:r>
              <a:rPr kumimoji="1" lang="en-US" sz="2000" dirty="0" err="1" smtClean="0">
                <a:cs typeface="Times New Roman" pitchFamily="18" charset="0"/>
              </a:rPr>
              <a:t>couvercle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provisoire</a:t>
            </a:r>
            <a:r>
              <a:rPr kumimoji="1" lang="en-US" sz="2000" dirty="0" smtClean="0">
                <a:cs typeface="Times New Roman" pitchFamily="18" charset="0"/>
              </a:rPr>
              <a:t> capable de </a:t>
            </a:r>
            <a:r>
              <a:rPr kumimoji="1" lang="en-US" sz="2000" dirty="0" err="1" smtClean="0">
                <a:cs typeface="Times New Roman" pitchFamily="18" charset="0"/>
              </a:rPr>
              <a:t>résister</a:t>
            </a:r>
            <a:r>
              <a:rPr kumimoji="1" lang="en-US" sz="2000" dirty="0" smtClean="0">
                <a:cs typeface="Times New Roman" pitchFamily="18" charset="0"/>
              </a:rPr>
              <a:t> au </a:t>
            </a:r>
            <a:r>
              <a:rPr kumimoji="1" lang="en-US" sz="2000" dirty="0" err="1" smtClean="0">
                <a:cs typeface="Times New Roman" pitchFamily="18" charset="0"/>
              </a:rPr>
              <a:t>trafic</a:t>
            </a:r>
            <a:r>
              <a:rPr kumimoji="1" lang="en-US" sz="2000" dirty="0" smtClean="0">
                <a:cs typeface="Times New Roman" pitchFamily="18" charset="0"/>
              </a:rPr>
              <a:t>, </a:t>
            </a:r>
            <a:r>
              <a:rPr kumimoji="1" lang="en-US" sz="2000" dirty="0" err="1" smtClean="0">
                <a:cs typeface="Times New Roman" pitchFamily="18" charset="0"/>
              </a:rPr>
              <a:t>ou</a:t>
            </a:r>
            <a:r>
              <a:rPr kumimoji="1" lang="en-US" sz="2000" dirty="0" smtClean="0">
                <a:cs typeface="Times New Roman" pitchFamily="18" charset="0"/>
              </a:rPr>
              <a:t> d'un </a:t>
            </a:r>
            <a:r>
              <a:rPr kumimoji="1" lang="en-US" sz="2000" dirty="0" err="1" smtClean="0">
                <a:cs typeface="Times New Roman" pitchFamily="18" charset="0"/>
              </a:rPr>
              <a:t>balisage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approprié</a:t>
            </a:r>
            <a:r>
              <a:rPr kumimoji="1" lang="en-US" sz="2000" dirty="0" smtClean="0"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kumimoji="1" lang="en-US" sz="2000" dirty="0" smtClean="0">
                <a:cs typeface="Times New Roman" pitchFamily="18" charset="0"/>
              </a:rPr>
              <a:t> </a:t>
            </a:r>
          </a:p>
          <a:p>
            <a:r>
              <a:rPr kumimoji="1" lang="en-US" sz="2000" dirty="0" smtClean="0">
                <a:cs typeface="Times New Roman" pitchFamily="18" charset="0"/>
              </a:rPr>
              <a:t>Elle sera </a:t>
            </a:r>
            <a:r>
              <a:rPr kumimoji="1" lang="en-US" sz="2000" dirty="0" err="1" smtClean="0">
                <a:cs typeface="Times New Roman" pitchFamily="18" charset="0"/>
              </a:rPr>
              <a:t>également</a:t>
            </a:r>
            <a:r>
              <a:rPr kumimoji="1" lang="en-US" sz="2000" dirty="0" smtClean="0">
                <a:cs typeface="Times New Roman" pitchFamily="18" charset="0"/>
              </a:rPr>
              <a:t> </a:t>
            </a:r>
            <a:r>
              <a:rPr kumimoji="1" lang="en-US" sz="2000" dirty="0" err="1" smtClean="0">
                <a:cs typeface="Times New Roman" pitchFamily="18" charset="0"/>
              </a:rPr>
              <a:t>responsable</a:t>
            </a:r>
            <a:r>
              <a:rPr kumimoji="1" lang="en-US" sz="2000" dirty="0" smtClean="0">
                <a:cs typeface="Times New Roman" pitchFamily="18" charset="0"/>
              </a:rPr>
              <a:t> du </a:t>
            </a:r>
            <a:r>
              <a:rPr kumimoji="1" lang="en-US" sz="2000" dirty="0" err="1" smtClean="0">
                <a:cs typeface="Times New Roman" pitchFamily="18" charset="0"/>
              </a:rPr>
              <a:t>maintien</a:t>
            </a:r>
            <a:r>
              <a:rPr kumimoji="1" lang="en-US" sz="2000" dirty="0" smtClean="0">
                <a:cs typeface="Times New Roman" pitchFamily="18" charset="0"/>
              </a:rPr>
              <a:t> en place de </a:t>
            </a:r>
            <a:r>
              <a:rPr kumimoji="1" lang="en-US" sz="2000" dirty="0" err="1" smtClean="0">
                <a:cs typeface="Times New Roman" pitchFamily="18" charset="0"/>
              </a:rPr>
              <a:t>cette</a:t>
            </a:r>
            <a:r>
              <a:rPr kumimoji="1" lang="en-US" sz="2000" dirty="0" smtClean="0">
                <a:cs typeface="Times New Roman" pitchFamily="18" charset="0"/>
              </a:rPr>
              <a:t> protection.</a:t>
            </a:r>
          </a:p>
          <a:p>
            <a:pPr algn="just"/>
            <a:endParaRPr kumimoji="1" lang="fr-FR" sz="2000" dirty="0" smtClean="0">
              <a:cs typeface="Times New Roman" pitchFamily="18" charset="0"/>
            </a:endParaRPr>
          </a:p>
        </p:txBody>
      </p:sp>
      <p:sp>
        <p:nvSpPr>
          <p:cNvPr id="90115" name="Rectangle 4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0116" name="Rectangle 6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0117" name="Rectangle 8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0118" name="Rectangle 10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90119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4486" y="500042"/>
            <a:ext cx="3069514" cy="178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2" name="Text Box 18"/>
          <p:cNvSpPr txBox="1">
            <a:spLocks noChangeArrowheads="1"/>
          </p:cNvSpPr>
          <p:nvPr/>
        </p:nvSpPr>
        <p:spPr bwMode="auto">
          <a:xfrm>
            <a:off x="1403649" y="4941169"/>
            <a:ext cx="5616401" cy="86395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 type="none" w="sm" len="sm"/>
            <a:tailEnd type="none" w="sm" len="sm"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fr-CH" dirty="0"/>
              <a:t>Pour les trous qui présentent un risque de chute, un balisage </a:t>
            </a:r>
            <a:r>
              <a:rPr lang="fr-CH" sz="3200" b="1" dirty="0">
                <a:solidFill>
                  <a:srgbClr val="FF0000"/>
                </a:solidFill>
              </a:rPr>
              <a:t>solide</a:t>
            </a:r>
            <a:r>
              <a:rPr lang="fr-CH" dirty="0"/>
              <a:t> doit être utilisé</a:t>
            </a:r>
            <a:endParaRPr lang="fr-FR" dirty="0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304091" y="4437063"/>
            <a:ext cx="927100" cy="1752600"/>
            <a:chOff x="4272" y="2832"/>
            <a:chExt cx="584" cy="736"/>
          </a:xfrm>
        </p:grpSpPr>
        <p:sp>
          <p:nvSpPr>
            <p:cNvPr id="90129" name="Line 19"/>
            <p:cNvSpPr>
              <a:spLocks noChangeShapeType="1"/>
            </p:cNvSpPr>
            <p:nvPr/>
          </p:nvSpPr>
          <p:spPr bwMode="auto">
            <a:xfrm>
              <a:off x="4272" y="2832"/>
              <a:ext cx="0" cy="7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fr-FR"/>
            </a:p>
          </p:txBody>
        </p:sp>
        <p:sp>
          <p:nvSpPr>
            <p:cNvPr id="90130" name="Line 20"/>
            <p:cNvSpPr>
              <a:spLocks noChangeShapeType="1"/>
            </p:cNvSpPr>
            <p:nvPr/>
          </p:nvSpPr>
          <p:spPr bwMode="auto">
            <a:xfrm>
              <a:off x="4856" y="2848"/>
              <a:ext cx="0" cy="72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fr-FR"/>
            </a:p>
          </p:txBody>
        </p:sp>
        <p:sp>
          <p:nvSpPr>
            <p:cNvPr id="90131" name="Line 21"/>
            <p:cNvSpPr>
              <a:spLocks noChangeShapeType="1"/>
            </p:cNvSpPr>
            <p:nvPr/>
          </p:nvSpPr>
          <p:spPr bwMode="auto">
            <a:xfrm>
              <a:off x="4272" y="3552"/>
              <a:ext cx="5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fr-FR"/>
            </a:p>
          </p:txBody>
        </p:sp>
      </p:grpSp>
      <p:sp>
        <p:nvSpPr>
          <p:cNvPr id="90124" name="Line 23"/>
          <p:cNvSpPr>
            <a:spLocks noChangeShapeType="1"/>
          </p:cNvSpPr>
          <p:nvPr/>
        </p:nvSpPr>
        <p:spPr bwMode="auto">
          <a:xfrm>
            <a:off x="6859588" y="4449763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0125" name="Line 24"/>
          <p:cNvSpPr>
            <a:spLocks noChangeShapeType="1"/>
          </p:cNvSpPr>
          <p:nvPr/>
        </p:nvSpPr>
        <p:spPr bwMode="auto">
          <a:xfrm>
            <a:off x="8218488" y="4475163"/>
            <a:ext cx="45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0126" name="Line 25"/>
          <p:cNvSpPr>
            <a:spLocks noChangeShapeType="1"/>
          </p:cNvSpPr>
          <p:nvPr/>
        </p:nvSpPr>
        <p:spPr bwMode="auto">
          <a:xfrm>
            <a:off x="7989888" y="4437063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0127" name="Text Box 26"/>
          <p:cNvSpPr txBox="1">
            <a:spLocks noChangeArrowheads="1"/>
          </p:cNvSpPr>
          <p:nvPr/>
        </p:nvSpPr>
        <p:spPr bwMode="auto">
          <a:xfrm>
            <a:off x="7199318" y="5010153"/>
            <a:ext cx="907919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000" tIns="46800" rIns="90000" bIns="4680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CH"/>
              <a:t>1.80m</a:t>
            </a:r>
            <a:endParaRPr lang="fr-FR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428749" y="285754"/>
            <a:ext cx="7715251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fr-FR" sz="2800" dirty="0">
                <a:latin typeface="Arial" charset="0"/>
              </a:rPr>
              <a:t>Les </a:t>
            </a:r>
            <a:r>
              <a:rPr lang="fr-FR" sz="2800" dirty="0" smtClean="0">
                <a:latin typeface="Arial" charset="0"/>
              </a:rPr>
              <a:t>Réservation  </a:t>
            </a:r>
            <a:endParaRPr lang="fr-FR" sz="2800" kern="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4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3187" name="Rectangle 5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3188" name="Rectangle 6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9318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5855" y="3657600"/>
            <a:ext cx="3852863" cy="2247900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3190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49" y="3657600"/>
            <a:ext cx="2609851" cy="22288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3191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1052513"/>
            <a:ext cx="2336800" cy="23622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3192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75" y="1066800"/>
            <a:ext cx="1803400" cy="2362200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 type="none" w="sm" len="sm"/>
            <a:tailEnd type="none" w="sm" len="sm"/>
          </a:ln>
        </p:spPr>
      </p:pic>
      <p:sp>
        <p:nvSpPr>
          <p:cNvPr id="93193" name="Line 28"/>
          <p:cNvSpPr>
            <a:spLocks noChangeShapeType="1"/>
          </p:cNvSpPr>
          <p:nvPr/>
        </p:nvSpPr>
        <p:spPr bwMode="auto">
          <a:xfrm>
            <a:off x="4140206" y="2133600"/>
            <a:ext cx="10842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3194" name="TextBox 11"/>
          <p:cNvSpPr txBox="1">
            <a:spLocks noChangeArrowheads="1"/>
          </p:cNvSpPr>
          <p:nvPr/>
        </p:nvSpPr>
        <p:spPr bwMode="auto">
          <a:xfrm>
            <a:off x="7215193" y="1428750"/>
            <a:ext cx="1785937" cy="16312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/>
              <a:t>Elinguer correctement pour éviter l’effet balançoire </a:t>
            </a:r>
          </a:p>
        </p:txBody>
      </p:sp>
      <p:sp>
        <p:nvSpPr>
          <p:cNvPr id="93195" name="TextBox 12"/>
          <p:cNvSpPr txBox="1">
            <a:spLocks noChangeArrowheads="1"/>
          </p:cNvSpPr>
          <p:nvPr/>
        </p:nvSpPr>
        <p:spPr bwMode="auto">
          <a:xfrm>
            <a:off x="3275857" y="6021289"/>
            <a:ext cx="5530851" cy="7078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fr-FR" sz="2000"/>
              <a:t>Ne jamais utiliser une partie du corps pour guider la charge suspendue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428755" y="191157"/>
            <a:ext cx="67595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Levage et suspension de charges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3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4211" name="Rectangle 4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4212" name="Rectangle 5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9421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5" y="1214438"/>
            <a:ext cx="2638425" cy="2162175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4214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6" y="3776663"/>
            <a:ext cx="1465263" cy="2438400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4215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49" y="3776663"/>
            <a:ext cx="2076451" cy="24384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sp>
        <p:nvSpPr>
          <p:cNvPr id="94216" name="TextBox 16"/>
          <p:cNvSpPr txBox="1">
            <a:spLocks noChangeArrowheads="1"/>
          </p:cNvSpPr>
          <p:nvPr/>
        </p:nvSpPr>
        <p:spPr bwMode="auto">
          <a:xfrm>
            <a:off x="4572003" y="1357316"/>
            <a:ext cx="3455988" cy="830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400"/>
              <a:t>Le crochet doit être muni d’une languette</a:t>
            </a:r>
          </a:p>
        </p:txBody>
      </p:sp>
      <p:cxnSp>
        <p:nvCxnSpPr>
          <p:cNvPr id="94217" name="Straight Arrow Connector 19"/>
          <p:cNvCxnSpPr>
            <a:cxnSpLocks noChangeShapeType="1"/>
          </p:cNvCxnSpPr>
          <p:nvPr/>
        </p:nvCxnSpPr>
        <p:spPr bwMode="auto">
          <a:xfrm rot="10800000" flipV="1">
            <a:off x="6592893" y="5030788"/>
            <a:ext cx="642937" cy="127000"/>
          </a:xfrm>
          <a:prstGeom prst="straightConnector1">
            <a:avLst/>
          </a:prstGeom>
          <a:noFill/>
          <a:ln w="25400" algn="ctr">
            <a:solidFill>
              <a:srgbClr val="009900"/>
            </a:solidFill>
            <a:round/>
            <a:headEnd type="none" w="sm" len="sm"/>
            <a:tailEnd type="arrow" w="med" len="med"/>
          </a:ln>
        </p:spPr>
      </p:cxnSp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1428755" y="191157"/>
            <a:ext cx="675957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Levage et suspension de charges</a:t>
            </a:r>
          </a:p>
        </p:txBody>
      </p:sp>
      <p:cxnSp>
        <p:nvCxnSpPr>
          <p:cNvPr id="94219" name="Connecteur droit avec flèche 17"/>
          <p:cNvCxnSpPr>
            <a:cxnSpLocks noChangeShapeType="1"/>
          </p:cNvCxnSpPr>
          <p:nvPr/>
        </p:nvCxnSpPr>
        <p:spPr bwMode="auto">
          <a:xfrm>
            <a:off x="4284663" y="4868864"/>
            <a:ext cx="863600" cy="1587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4220" name="TextBox 17"/>
          <p:cNvSpPr txBox="1">
            <a:spLocks noChangeArrowheads="1"/>
          </p:cNvSpPr>
          <p:nvPr/>
        </p:nvSpPr>
        <p:spPr bwMode="auto">
          <a:xfrm>
            <a:off x="7019925" y="3929063"/>
            <a:ext cx="1909763" cy="25545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 sz="2000"/>
              <a:t>Le crochet doit toujours être positionné dans une direction opposée à la charge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3"/>
          <p:cNvSpPr>
            <a:spLocks noChangeArrowheads="1"/>
          </p:cNvSpPr>
          <p:nvPr/>
        </p:nvSpPr>
        <p:spPr bwMode="auto">
          <a:xfrm>
            <a:off x="4124325" y="30146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5235" name="Rectangle 4"/>
          <p:cNvSpPr>
            <a:spLocks noChangeArrowheads="1"/>
          </p:cNvSpPr>
          <p:nvPr/>
        </p:nvSpPr>
        <p:spPr bwMode="auto">
          <a:xfrm>
            <a:off x="4095751" y="3138492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5236" name="Rectangle 5"/>
          <p:cNvSpPr>
            <a:spLocks noChangeArrowheads="1"/>
          </p:cNvSpPr>
          <p:nvPr/>
        </p:nvSpPr>
        <p:spPr bwMode="auto">
          <a:xfrm>
            <a:off x="4076700" y="312896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sp>
        <p:nvSpPr>
          <p:cNvPr id="95237" name="Rectangle 6"/>
          <p:cNvSpPr>
            <a:spLocks noChangeArrowheads="1"/>
          </p:cNvSpPr>
          <p:nvPr/>
        </p:nvSpPr>
        <p:spPr bwMode="auto">
          <a:xfrm>
            <a:off x="4176713" y="2957517"/>
            <a:ext cx="9144000" cy="371513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95238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7105" y="1571625"/>
            <a:ext cx="1687513" cy="2362200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5239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0515" y="1571627"/>
            <a:ext cx="1649412" cy="239077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5240" name="Picture 2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1" y="4149725"/>
            <a:ext cx="2376488" cy="157956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5241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613" y="1557338"/>
            <a:ext cx="1746251" cy="24288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</p:pic>
      <p:sp>
        <p:nvSpPr>
          <p:cNvPr id="95242" name="Line 24"/>
          <p:cNvSpPr>
            <a:spLocks noChangeShapeType="1"/>
          </p:cNvSpPr>
          <p:nvPr/>
        </p:nvSpPr>
        <p:spPr bwMode="auto">
          <a:xfrm>
            <a:off x="3924300" y="2565400"/>
            <a:ext cx="1295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lIns="90000" tIns="46800" rIns="90000" bIns="46800">
            <a:spAutoFit/>
          </a:bodyPr>
          <a:lstStyle/>
          <a:p>
            <a:endParaRPr lang="fr-FR"/>
          </a:p>
        </p:txBody>
      </p:sp>
      <p:pic>
        <p:nvPicPr>
          <p:cNvPr id="95243" name="Picture 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0200" y="4149726"/>
            <a:ext cx="2438400" cy="156368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95244" name="Picture 2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588" y="4149725"/>
            <a:ext cx="2286000" cy="16002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</p:pic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5" y="190502"/>
            <a:ext cx="6759575" cy="52387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smtClean="0">
                <a:latin typeface="+mn-lt"/>
              </a:rPr>
              <a:t>Levage et suspension de charges</a:t>
            </a:r>
          </a:p>
        </p:txBody>
      </p:sp>
      <p:sp>
        <p:nvSpPr>
          <p:cNvPr id="95246" name="TextBox 17"/>
          <p:cNvSpPr txBox="1">
            <a:spLocks noChangeArrowheads="1"/>
          </p:cNvSpPr>
          <p:nvPr/>
        </p:nvSpPr>
        <p:spPr bwMode="auto">
          <a:xfrm>
            <a:off x="2700341" y="928690"/>
            <a:ext cx="6086475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fr-FR"/>
              <a:t>Toujours répartir la charge sur des cales adéquates</a:t>
            </a:r>
          </a:p>
        </p:txBody>
      </p:sp>
      <p:sp>
        <p:nvSpPr>
          <p:cNvPr id="95247" name="TextBox 19"/>
          <p:cNvSpPr txBox="1">
            <a:spLocks noChangeArrowheads="1"/>
          </p:cNvSpPr>
          <p:nvPr/>
        </p:nvSpPr>
        <p:spPr bwMode="auto">
          <a:xfrm>
            <a:off x="3059832" y="5949283"/>
            <a:ext cx="5689600" cy="7078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fr-FR" sz="2000"/>
              <a:t>Ne jamais se positionner en-dessous d’une charge suspendue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torch explodes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00438"/>
            <a:ext cx="3756051" cy="3241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9" name="Espace réservé de la date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D2444704-BD2B-4ABD-972D-92151F0586F0}" type="datetime1">
              <a:rPr lang="fr-FR" smtClean="0">
                <a:latin typeface="Arial" pitchFamily="34" charset="0"/>
              </a:rPr>
              <a:pPr/>
              <a:t>16/10/2019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626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FB4626E-C165-4BF7-9211-19EB7B2404C3}" type="slidenum">
              <a:rPr lang="ar-SA" smtClean="0">
                <a:latin typeface="Arial" pitchFamily="34" charset="0"/>
                <a:cs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96261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6" y="765179"/>
            <a:ext cx="33115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2" name="Rectangle 4"/>
          <p:cNvSpPr>
            <a:spLocks noChangeArrowheads="1"/>
          </p:cNvSpPr>
          <p:nvPr/>
        </p:nvSpPr>
        <p:spPr bwMode="auto">
          <a:xfrm>
            <a:off x="5045075" y="0"/>
            <a:ext cx="4098925" cy="717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Les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bouteilles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gaz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doivent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être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en position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verticale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et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attachées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capot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protection des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vannes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doit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être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en place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quand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les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bouteilles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ne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sont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pas en utilisation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Le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détendeur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et les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manometres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doiventêtre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en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bonne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condition de </a:t>
            </a:r>
            <a:r>
              <a:rPr lang="en-GB" sz="2000" i="1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marche</a:t>
            </a: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endParaRPr lang="en-GB" sz="2000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saut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pour la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promière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intervention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est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oblègatoire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extincteur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aproprié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doit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être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place 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Un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survaillant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sur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place</a:t>
            </a:r>
          </a:p>
          <a:p>
            <a:pPr marL="457200" indent="-457200" eaLnBrk="0" hangingPunct="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Nettoyage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 la zone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doivent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être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000" i="1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effectuer</a:t>
            </a:r>
            <a:r>
              <a:rPr lang="en-GB" sz="20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endParaRPr lang="en-GB" sz="20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hangingPunct="0">
              <a:spcBef>
                <a:spcPct val="20000"/>
              </a:spcBef>
            </a:pPr>
            <a:endParaRPr lang="en-GB" sz="2000" i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" y="214290"/>
            <a:ext cx="4143372" cy="523875"/>
          </a:xfrm>
          <a:prstGeom prst="rect">
            <a:avLst/>
          </a:prstGeom>
        </p:spPr>
        <p:txBody>
          <a:bodyPr/>
          <a:lstStyle/>
          <a:p>
            <a:pPr marL="457200" indent="-457200"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800" kern="0" dirty="0">
                <a:solidFill>
                  <a:schemeClr val="accent2"/>
                </a:solidFill>
                <a:latin typeface="+mn-lt"/>
                <a:ea typeface="+mj-ea"/>
                <a:cs typeface="+mj-cs"/>
              </a:rPr>
              <a:t>Les bouteilles de gaz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571612"/>
            <a:ext cx="3825875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4" name="Espace réservé de la date 7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7B822904-5D3C-4D4E-989D-F28606E7DBA7}" type="datetime1">
              <a:rPr lang="fr-FR" smtClean="0">
                <a:latin typeface="Arial" pitchFamily="34" charset="0"/>
              </a:rPr>
              <a:pPr/>
              <a:t>16/10/2019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7285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1EFEE2-F8D6-4586-8A17-E0C6378F5823}" type="slidenum">
              <a:rPr lang="ar-SA" smtClean="0">
                <a:latin typeface="Arial" pitchFamily="34" charset="0"/>
                <a:cs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title"/>
          </p:nvPr>
        </p:nvSpPr>
        <p:spPr>
          <a:xfrm>
            <a:off x="1655767" y="139702"/>
            <a:ext cx="7067551" cy="463550"/>
          </a:xfrm>
          <a:noFill/>
        </p:spPr>
        <p:txBody>
          <a:bodyPr lIns="92075" tIns="46038" rIns="92075" bIns="46038" anchor="ctr">
            <a:normAutofit fontScale="90000"/>
          </a:bodyPr>
          <a:lstStyle/>
          <a:p>
            <a:r>
              <a:rPr lang="en-GB" smtClean="0"/>
              <a:t>Produit chimique</a:t>
            </a:r>
          </a:p>
        </p:txBody>
      </p:sp>
      <p:pic>
        <p:nvPicPr>
          <p:cNvPr id="97286" name="Picture 4" descr="C:\Users\Edward Allan\Documents\SafetyNetwork\Library\My Documents\OH&amp;S handbook\Pyramid Blocks\12 Safe Working Procedures\Panneaux signalisation\09 - PROD-DANGER\09-BMP-100\01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3518" y="1268413"/>
            <a:ext cx="107473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7" name="Picture 5" descr="C:\Users\Edward Allan\Documents\SafetyNetwork\Library\My Documents\OH&amp;S handbook\Pyramid Blocks\12 Safe Working Procedures\Panneaux signalisation\09 - PROD-DANGER\09-BMP-100\01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437063"/>
            <a:ext cx="1074739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8" name="Picture 7" descr="C:\Users\Edward Allan\Documents\SafetyNetwork\Library\My Documents\OH&amp;S handbook\Pyramid Blocks\12 Safe Working Procedures\Panneaux signalisation\09 - PROD-DANGER\09-BMP-100\014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3518" y="2852738"/>
            <a:ext cx="107473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9" name="Picture 8" descr="C:\Users\Edward Allan\Documents\SafetyNetwork\Library\My Documents\OH&amp;S handbook\Pyramid Blocks\12 Safe Working Procedures\Panneaux signalisation\09 - PROD-DANGER\09-BMP-100\015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3518" y="4437063"/>
            <a:ext cx="107473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90" name="Picture 9" descr="C:\Users\Edward Allan\Documents\SafetyNetwork\Library\My Documents\OH&amp;S handbook\Pyramid Blocks\12 Safe Working Procedures\Panneaux signalisation\09 - PROD-DANGER\09-BMP-100\016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91303" y="1268413"/>
            <a:ext cx="1079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91" name="Picture 12" descr="C:\Users\Edward Allan\Documents\SafetyNetwork\Library\My Documents\OH&amp;S handbook\Pyramid Blocks\12 Safe Working Procedures\Panneaux signalisation\09 - PROD-DANGER\09-BMP-100\019.bm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91303" y="2852738"/>
            <a:ext cx="10795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79" y="144465"/>
            <a:ext cx="6330951" cy="584200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50000"/>
              </a:spcBef>
            </a:pPr>
            <a:r>
              <a:rPr lang="fr-FR" sz="3200" dirty="0" smtClean="0">
                <a:solidFill>
                  <a:schemeClr val="tx1"/>
                </a:solidFill>
              </a:rPr>
              <a:t>Ce n’est pas pour les chiffres…</a:t>
            </a:r>
          </a:p>
        </p:txBody>
      </p:sp>
      <p:pic>
        <p:nvPicPr>
          <p:cNvPr id="101379" name="Picture 5" descr="C:\DOCUME~1\dbekker\LOCALS~1\Temp\npo000021.tmp"/>
          <p:cNvPicPr>
            <a:picLocks noChangeAspect="1" noChangeArrowheads="1"/>
          </p:cNvPicPr>
          <p:nvPr/>
        </p:nvPicPr>
        <p:blipFill>
          <a:blip r:embed="rId3" cstate="print"/>
          <a:srcRect t="5205" b="6894"/>
          <a:stretch>
            <a:fillRect/>
          </a:stretch>
        </p:blipFill>
        <p:spPr bwMode="auto">
          <a:xfrm>
            <a:off x="2746374" y="1052517"/>
            <a:ext cx="4489451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692281" y="5715004"/>
            <a:ext cx="6951663" cy="954107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 dirty="0"/>
              <a:t>Derrière chaque statistique une conséquence!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5" y="228600"/>
            <a:ext cx="6759575" cy="500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smtClean="0">
                <a:latin typeface="+mn-lt"/>
              </a:rPr>
              <a:t>Hygiène et restauration 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9" y="1606554"/>
            <a:ext cx="5255964" cy="347821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Le chef de </a:t>
            </a:r>
            <a:r>
              <a:rPr lang="en-US" sz="2000" dirty="0" err="1" smtClean="0"/>
              <a:t>l’entreprise</a:t>
            </a:r>
            <a:r>
              <a:rPr lang="en-US" sz="2000" dirty="0" smtClean="0"/>
              <a:t> </a:t>
            </a:r>
          </a:p>
          <a:p>
            <a:r>
              <a:rPr lang="en-US" sz="2000" dirty="0" err="1" smtClean="0"/>
              <a:t>mettra</a:t>
            </a:r>
            <a:r>
              <a:rPr lang="en-US" sz="2000" dirty="0" smtClean="0"/>
              <a:t> à disposition de </a:t>
            </a:r>
            <a:r>
              <a:rPr lang="en-US" sz="2000" dirty="0" err="1" smtClean="0"/>
              <a:t>ses</a:t>
            </a:r>
            <a:r>
              <a:rPr lang="en-US" sz="2000" dirty="0" smtClean="0"/>
              <a:t> </a:t>
            </a:r>
            <a:r>
              <a:rPr lang="en-US" sz="2000" dirty="0" err="1" smtClean="0"/>
              <a:t>employés</a:t>
            </a:r>
            <a:r>
              <a:rPr lang="en-US" sz="2000" dirty="0" smtClean="0"/>
              <a:t> un lieu </a:t>
            </a:r>
            <a:r>
              <a:rPr lang="en-US" sz="2000" dirty="0" err="1" smtClean="0"/>
              <a:t>propre</a:t>
            </a:r>
            <a:r>
              <a:rPr lang="en-US" sz="2000" dirty="0" smtClean="0"/>
              <a:t> pour la </a:t>
            </a:r>
            <a:r>
              <a:rPr lang="en-US" sz="2000" dirty="0" err="1" smtClean="0"/>
              <a:t>prise</a:t>
            </a:r>
            <a:r>
              <a:rPr lang="en-US" sz="2000" dirty="0" smtClean="0"/>
              <a:t> de </a:t>
            </a:r>
            <a:r>
              <a:rPr lang="en-US" sz="2000" dirty="0" err="1" smtClean="0"/>
              <a:t>repas</a:t>
            </a:r>
            <a:r>
              <a:rPr lang="en-US" sz="2000" dirty="0" smtClean="0"/>
              <a:t> et des </a:t>
            </a:r>
            <a:r>
              <a:rPr lang="en-US" sz="2000" dirty="0" err="1" smtClean="0"/>
              <a:t>vestiaires</a:t>
            </a:r>
            <a:r>
              <a:rPr lang="en-US" sz="2000" dirty="0" smtClean="0"/>
              <a:t> </a:t>
            </a:r>
            <a:r>
              <a:rPr lang="en-US" sz="2000" dirty="0" err="1" smtClean="0"/>
              <a:t>adéquats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Il </a:t>
            </a:r>
            <a:r>
              <a:rPr lang="en-US" sz="2000" dirty="0" err="1" smtClean="0"/>
              <a:t>est</a:t>
            </a:r>
            <a:r>
              <a:rPr lang="en-US" sz="2000" dirty="0" smtClean="0"/>
              <a:t> </a:t>
            </a:r>
            <a:r>
              <a:rPr lang="en-US" sz="2000" dirty="0" err="1" smtClean="0"/>
              <a:t>interdit</a:t>
            </a:r>
            <a:r>
              <a:rPr lang="en-US" sz="2000" dirty="0" smtClean="0"/>
              <a:t> de manger </a:t>
            </a:r>
            <a:r>
              <a:rPr lang="en-US" sz="2000" dirty="0" err="1" smtClean="0"/>
              <a:t>sur</a:t>
            </a:r>
            <a:r>
              <a:rPr lang="en-US" sz="2000" dirty="0" smtClean="0"/>
              <a:t> les bateaux</a:t>
            </a:r>
          </a:p>
          <a:p>
            <a:r>
              <a:rPr lang="en-US" sz="2000" dirty="0" smtClean="0"/>
              <a:t>Il </a:t>
            </a:r>
            <a:r>
              <a:rPr lang="en-US" sz="2000" dirty="0" err="1" smtClean="0"/>
              <a:t>interdit</a:t>
            </a:r>
            <a:r>
              <a:rPr lang="en-US" sz="2000" dirty="0" smtClean="0"/>
              <a:t> </a:t>
            </a:r>
            <a:r>
              <a:rPr lang="en-US" sz="2000" dirty="0" err="1" smtClean="0"/>
              <a:t>d’utiliser</a:t>
            </a:r>
            <a:r>
              <a:rPr lang="en-US" sz="2000" dirty="0" smtClean="0"/>
              <a:t> les </a:t>
            </a:r>
            <a:r>
              <a:rPr lang="en-US" sz="2000" dirty="0" err="1" smtClean="0"/>
              <a:t>biens</a:t>
            </a:r>
            <a:r>
              <a:rPr lang="en-US" sz="2000" dirty="0" smtClean="0"/>
              <a:t> des bateaux  (Plaque </a:t>
            </a:r>
            <a:r>
              <a:rPr lang="en-US" sz="2000" dirty="0" err="1" smtClean="0"/>
              <a:t>chaufaux</a:t>
            </a:r>
            <a:r>
              <a:rPr lang="en-US" sz="2000" dirty="0" smtClean="0"/>
              <a:t> ….etc </a:t>
            </a:r>
          </a:p>
        </p:txBody>
      </p:sp>
      <p:pic>
        <p:nvPicPr>
          <p:cNvPr id="6" name="Image 5" descr="C:\Users\pc\AppData\Local\Microsoft\Windows\Temporary Internet Files\Content.Word\20190920_1034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785794"/>
            <a:ext cx="26432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C:\Users\pc\AppData\Local\Microsoft\Windows\Temporary Internet Files\Content.Word\20190920_1034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000759" y="3143250"/>
            <a:ext cx="257176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6000"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01628"/>
            <a:ext cx="8429683" cy="575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5767" y="1027113"/>
            <a:ext cx="7067551" cy="457200"/>
          </a:xfrm>
        </p:spPr>
        <p:txBody>
          <a:bodyPr>
            <a:normAutofit fontScale="90000"/>
          </a:bodyPr>
          <a:lstStyle/>
          <a:p>
            <a:r>
              <a:rPr lang="fr-FR" b="1" smtClean="0"/>
              <a:t>En cas d'Incendie</a:t>
            </a:r>
            <a:endParaRPr lang="en-US" b="1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92281" y="1484315"/>
            <a:ext cx="3527425" cy="4752975"/>
            <a:chOff x="11421" y="7744"/>
            <a:chExt cx="5040" cy="3361"/>
          </a:xfrm>
        </p:grpSpPr>
        <p:sp>
          <p:nvSpPr>
            <p:cNvPr id="43020" name="Text Box 5"/>
            <p:cNvSpPr txBox="1">
              <a:spLocks noChangeArrowheads="1"/>
            </p:cNvSpPr>
            <p:nvPr/>
          </p:nvSpPr>
          <p:spPr bwMode="auto">
            <a:xfrm>
              <a:off x="11421" y="7744"/>
              <a:ext cx="5040" cy="74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rtl="1"/>
              <a:r>
                <a:rPr lang="fr-FR" altLang="ko-KR" sz="1600" b="1" dirty="0">
                  <a:solidFill>
                    <a:schemeClr val="bg1"/>
                  </a:solidFill>
                  <a:latin typeface="Times New Roman" pitchFamily="18" charset="0"/>
                  <a:ea typeface="Batang" pitchFamily="18" charset="-127"/>
                  <a:cs typeface="Arial" pitchFamily="34" charset="0"/>
                </a:rPr>
                <a:t>Presser le bouton (Alerte Incendie), appeler en présence des pompiers </a:t>
              </a:r>
              <a:r>
                <a:rPr lang="fr-FR" altLang="ko-KR" sz="1600" b="1" dirty="0" smtClean="0">
                  <a:solidFill>
                    <a:schemeClr val="bg1"/>
                  </a:solidFill>
                  <a:latin typeface="Times New Roman" pitchFamily="18" charset="0"/>
                  <a:ea typeface="Batang" pitchFamily="18" charset="-127"/>
                  <a:cs typeface="Arial" pitchFamily="34" charset="0"/>
                </a:rPr>
                <a:t>le   </a:t>
              </a:r>
              <a:r>
                <a:rPr lang="en-US" altLang="ko-KR" sz="1600" b="1" dirty="0" smtClean="0">
                  <a:solidFill>
                    <a:schemeClr val="bg1"/>
                  </a:solidFill>
                  <a:latin typeface="Times New Roman" pitchFamily="18" charset="0"/>
                  <a:ea typeface="Batang" pitchFamily="18" charset="-127"/>
                  <a:cs typeface="Arial" pitchFamily="34" charset="0"/>
                </a:rPr>
                <a:t>0649044629</a:t>
              </a:r>
              <a:r>
                <a:rPr lang="fr-FR" altLang="ko-KR" sz="1600" b="1" dirty="0" smtClean="0">
                  <a:solidFill>
                    <a:schemeClr val="bg1"/>
                  </a:solidFill>
                  <a:latin typeface="Times New Roman" pitchFamily="18" charset="0"/>
                  <a:ea typeface="Batang" pitchFamily="18" charset="-127"/>
                  <a:cs typeface="Arial" pitchFamily="34" charset="0"/>
                </a:rPr>
                <a:t> </a:t>
              </a:r>
              <a:endParaRPr lang="en-US" sz="1600" b="1" dirty="0">
                <a:solidFill>
                  <a:schemeClr val="bg1"/>
                </a:solidFill>
                <a:latin typeface="Verdana" pitchFamily="34" charset="0"/>
                <a:ea typeface="Batang" pitchFamily="18" charset="-127"/>
                <a:cs typeface="Arial" pitchFamily="34" charset="0"/>
              </a:endParaRPr>
            </a:p>
          </p:txBody>
        </p:sp>
        <p:sp>
          <p:nvSpPr>
            <p:cNvPr id="43021" name="Text Box 6"/>
            <p:cNvSpPr txBox="1">
              <a:spLocks noChangeArrowheads="1"/>
            </p:cNvSpPr>
            <p:nvPr/>
          </p:nvSpPr>
          <p:spPr bwMode="auto">
            <a:xfrm>
              <a:off x="11421" y="8860"/>
              <a:ext cx="5040" cy="61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rtl="1"/>
              <a:r>
                <a:rPr lang="fr-FR" altLang="ko-KR" sz="1600" dirty="0">
                  <a:solidFill>
                    <a:schemeClr val="bg1"/>
                  </a:solidFill>
                  <a:ea typeface="Batang" pitchFamily="18" charset="-127"/>
                  <a:cs typeface="Arial" pitchFamily="34" charset="0"/>
                </a:rPr>
                <a:t>Retirer les pièces dangereuses (ex : ressors de gaz) de la zone touchée</a:t>
              </a:r>
              <a:r>
                <a:rPr lang="fr-FR" altLang="ko-KR" b="1" dirty="0">
                  <a:solidFill>
                    <a:schemeClr val="bg1"/>
                  </a:solidFill>
                  <a:ea typeface="Batang" pitchFamily="18" charset="-127"/>
                  <a:cs typeface="Arial" pitchFamily="34" charset="0"/>
                </a:rPr>
                <a:t> </a:t>
              </a:r>
              <a:endParaRPr lang="en-US" b="1" dirty="0">
                <a:solidFill>
                  <a:schemeClr val="bg1"/>
                </a:solidFill>
                <a:latin typeface="Verdana" pitchFamily="34" charset="0"/>
                <a:ea typeface="Batang" pitchFamily="18" charset="-127"/>
                <a:cs typeface="Arial" pitchFamily="34" charset="0"/>
              </a:endParaRPr>
            </a:p>
          </p:txBody>
        </p:sp>
        <p:sp>
          <p:nvSpPr>
            <p:cNvPr id="43022" name="Line 7"/>
            <p:cNvSpPr>
              <a:spLocks noChangeShapeType="1"/>
            </p:cNvSpPr>
            <p:nvPr/>
          </p:nvSpPr>
          <p:spPr bwMode="auto">
            <a:xfrm>
              <a:off x="13797" y="8488"/>
              <a:ext cx="0" cy="3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3023" name="Text Box 8"/>
            <p:cNvSpPr txBox="1">
              <a:spLocks noChangeArrowheads="1"/>
            </p:cNvSpPr>
            <p:nvPr/>
          </p:nvSpPr>
          <p:spPr bwMode="auto">
            <a:xfrm>
              <a:off x="11421" y="9736"/>
              <a:ext cx="5040" cy="46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rtl="1"/>
              <a:r>
                <a:rPr lang="fr-FR" altLang="ko-KR" dirty="0">
                  <a:solidFill>
                    <a:schemeClr val="bg1"/>
                  </a:solidFill>
                  <a:ea typeface="Batang" pitchFamily="18" charset="-127"/>
                  <a:cs typeface="Arial" pitchFamily="34" charset="0"/>
                </a:rPr>
                <a:t>Utiliser les extincteurs de feu en sachant les manier</a:t>
              </a:r>
              <a:endParaRPr lang="en-US" dirty="0">
                <a:solidFill>
                  <a:schemeClr val="bg1"/>
                </a:solidFill>
                <a:latin typeface="Verdana" pitchFamily="34" charset="0"/>
                <a:ea typeface="Batang" pitchFamily="18" charset="-127"/>
                <a:cs typeface="Arial" pitchFamily="34" charset="0"/>
              </a:endParaRPr>
            </a:p>
          </p:txBody>
        </p:sp>
        <p:sp>
          <p:nvSpPr>
            <p:cNvPr id="43024" name="Line 9"/>
            <p:cNvSpPr>
              <a:spLocks noChangeShapeType="1"/>
            </p:cNvSpPr>
            <p:nvPr/>
          </p:nvSpPr>
          <p:spPr bwMode="auto">
            <a:xfrm>
              <a:off x="13797" y="9364"/>
              <a:ext cx="0" cy="3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3025" name="Line 10"/>
            <p:cNvSpPr>
              <a:spLocks noChangeShapeType="1"/>
            </p:cNvSpPr>
            <p:nvPr/>
          </p:nvSpPr>
          <p:spPr bwMode="auto">
            <a:xfrm>
              <a:off x="13797" y="10205"/>
              <a:ext cx="0" cy="3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43026" name="Text Box 11"/>
            <p:cNvSpPr txBox="1">
              <a:spLocks noChangeArrowheads="1"/>
            </p:cNvSpPr>
            <p:nvPr/>
          </p:nvSpPr>
          <p:spPr bwMode="auto">
            <a:xfrm>
              <a:off x="11421" y="10565"/>
              <a:ext cx="5040" cy="54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rtl="1"/>
              <a:r>
                <a:rPr lang="fr-FR" altLang="ko-KR" sz="1600" dirty="0">
                  <a:solidFill>
                    <a:schemeClr val="bg1"/>
                  </a:solidFill>
                  <a:ea typeface="Batang" pitchFamily="18" charset="-127"/>
                  <a:cs typeface="Arial" pitchFamily="34" charset="0"/>
                </a:rPr>
                <a:t>Si l’endroit est sécurisé, prévenir le groupe des pompiers des endroits endommagés</a:t>
              </a:r>
            </a:p>
            <a:p>
              <a:pPr rtl="1"/>
              <a:endParaRPr lang="en-US" sz="1600" dirty="0">
                <a:solidFill>
                  <a:schemeClr val="bg1"/>
                </a:solidFill>
                <a:latin typeface="Verdana" pitchFamily="34" charset="0"/>
                <a:ea typeface="Batang" pitchFamily="18" charset="-127"/>
                <a:cs typeface="Arial" pitchFamily="34" charset="0"/>
              </a:endParaRPr>
            </a:p>
          </p:txBody>
        </p:sp>
      </p:grpSp>
      <p:pic>
        <p:nvPicPr>
          <p:cNvPr id="221196" name="Picture 12" descr="j01183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7" y="981077"/>
            <a:ext cx="3024188" cy="321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197" name="Picture 13" descr="IN00585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8" y="2276476"/>
            <a:ext cx="1012825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198" name="Picture 14" descr="NA00969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4" y="2276475"/>
            <a:ext cx="16351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1199" name="Rectangle 15"/>
          <p:cNvSpPr>
            <a:spLocks noChangeArrowheads="1"/>
          </p:cNvSpPr>
          <p:nvPr/>
        </p:nvSpPr>
        <p:spPr bwMode="auto">
          <a:xfrm>
            <a:off x="6659567" y="4292604"/>
            <a:ext cx="2100263" cy="5762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COMBUSTIBLE</a:t>
            </a:r>
            <a:endParaRPr lang="fr-FR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</p:txBody>
      </p:sp>
      <p:pic>
        <p:nvPicPr>
          <p:cNvPr id="221200" name="Picture 16" descr="j021748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506" y="3933825"/>
            <a:ext cx="161766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1201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7991" y="3933829"/>
            <a:ext cx="1116012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1619254" y="483256"/>
            <a:ext cx="706755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eaLnBrk="0" hangingPunct="0">
              <a:defRPr/>
            </a:pPr>
            <a:r>
              <a:rPr lang="fr-CH" sz="2800" ker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Les consignes en cas d’urgence</a:t>
            </a:r>
            <a:endParaRPr lang="fr-FR" sz="2800" kern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3019" name="Text Box 6"/>
          <p:cNvSpPr txBox="1">
            <a:spLocks noChangeArrowheads="1"/>
          </p:cNvSpPr>
          <p:nvPr/>
        </p:nvSpPr>
        <p:spPr bwMode="auto">
          <a:xfrm>
            <a:off x="5364163" y="4941890"/>
            <a:ext cx="3744912" cy="18002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1"/>
            <a:r>
              <a:rPr lang="en-US" altLang="ko-KR" sz="2400" b="1" dirty="0" smtClean="0">
                <a:solidFill>
                  <a:srgbClr val="FF0000"/>
                </a:solidFill>
                <a:ea typeface="Batang" pitchFamily="18" charset="-127"/>
              </a:rPr>
              <a:t>ACCIDENT – </a:t>
            </a:r>
            <a:r>
              <a:rPr lang="en-US" altLang="ko-KR" sz="2400" b="1" dirty="0">
                <a:solidFill>
                  <a:srgbClr val="FF0000"/>
                </a:solidFill>
                <a:ea typeface="Batang" pitchFamily="18" charset="-127"/>
              </a:rPr>
              <a:t>APPELEZ</a:t>
            </a:r>
          </a:p>
          <a:p>
            <a:pPr algn="ctr" rtl="1"/>
            <a:endParaRPr lang="fr-FR" altLang="ko-KR" sz="1200" b="1" dirty="0">
              <a:solidFill>
                <a:schemeClr val="bg1"/>
              </a:solidFill>
              <a:ea typeface="Batang" pitchFamily="18" charset="-127"/>
            </a:endParaRPr>
          </a:p>
          <a:p>
            <a:pPr algn="ctr" rtl="1"/>
            <a:r>
              <a:rPr lang="fr-FR" altLang="ko-KR" sz="1200" b="1" dirty="0">
                <a:solidFill>
                  <a:schemeClr val="bg1"/>
                </a:solidFill>
                <a:ea typeface="Batang" pitchFamily="18" charset="-127"/>
              </a:rPr>
              <a:t>Ou appelez le responsable de sécurité)</a:t>
            </a:r>
          </a:p>
          <a:p>
            <a:pPr algn="ctr" rtl="1"/>
            <a:r>
              <a:rPr lang="en-US" sz="2600" b="1" dirty="0" smtClean="0">
                <a:solidFill>
                  <a:srgbClr val="FF0000"/>
                </a:solidFill>
                <a:ea typeface="Batang" pitchFamily="18" charset="-127"/>
              </a:rPr>
              <a:t>0649044629</a:t>
            </a:r>
          </a:p>
          <a:p>
            <a:pPr algn="ctr" rtl="1"/>
            <a:r>
              <a:rPr lang="en-US" sz="2600" b="1" dirty="0" smtClean="0">
                <a:solidFill>
                  <a:srgbClr val="FF0000"/>
                </a:solidFill>
                <a:ea typeface="Batang" pitchFamily="18" charset="-127"/>
              </a:rPr>
              <a:t>0631045152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1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1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1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1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55767" y="1171575"/>
            <a:ext cx="7067551" cy="457200"/>
          </a:xfrm>
        </p:spPr>
        <p:txBody>
          <a:bodyPr>
            <a:normAutofit fontScale="90000"/>
          </a:bodyPr>
          <a:lstStyle/>
          <a:p>
            <a:r>
              <a:rPr lang="fr-FR" b="1" smtClean="0"/>
              <a:t>En cas d'Incendie: L’extincteur</a:t>
            </a:r>
            <a:endParaRPr lang="en-US" b="1" smtClean="0"/>
          </a:p>
        </p:txBody>
      </p:sp>
      <p:pic>
        <p:nvPicPr>
          <p:cNvPr id="4403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3" y="1916832"/>
            <a:ext cx="5113339" cy="367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619254" y="483256"/>
            <a:ext cx="706755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eaLnBrk="0" hangingPunct="0">
              <a:defRPr/>
            </a:pPr>
            <a:r>
              <a:rPr lang="fr-CH" sz="2800" ker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Les consignes en cas d’urgence</a:t>
            </a:r>
            <a:endParaRPr lang="fr-FR" sz="2800" kern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99088" y="5057777"/>
            <a:ext cx="3744912" cy="18002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1"/>
            <a:r>
              <a:rPr lang="en-US" altLang="ko-KR" sz="2400" b="1" dirty="0" smtClean="0">
                <a:solidFill>
                  <a:srgbClr val="FF0000"/>
                </a:solidFill>
                <a:ea typeface="Batang" pitchFamily="18" charset="-127"/>
              </a:rPr>
              <a:t>ACCIDENT – APPELEZ</a:t>
            </a:r>
          </a:p>
          <a:p>
            <a:pPr algn="ctr" rtl="1"/>
            <a:endParaRPr lang="en-US" altLang="ko-KR" sz="2400" b="1" dirty="0">
              <a:solidFill>
                <a:srgbClr val="FF0000"/>
              </a:solidFill>
              <a:ea typeface="Batang" pitchFamily="18" charset="-127"/>
            </a:endParaRPr>
          </a:p>
          <a:p>
            <a:pPr algn="ctr" rtl="1"/>
            <a:endParaRPr lang="fr-FR" altLang="ko-KR" sz="1200" b="1" dirty="0" smtClean="0">
              <a:solidFill>
                <a:schemeClr val="bg1"/>
              </a:solidFill>
              <a:ea typeface="Batang" pitchFamily="18" charset="-127"/>
            </a:endParaRPr>
          </a:p>
          <a:p>
            <a:pPr algn="ctr" rtl="1"/>
            <a:r>
              <a:rPr lang="fr-FR" altLang="ko-KR" sz="1200" b="1" dirty="0" smtClean="0">
                <a:solidFill>
                  <a:schemeClr val="bg1"/>
                </a:solidFill>
                <a:ea typeface="Batang" pitchFamily="18" charset="-127"/>
              </a:rPr>
              <a:t>appelez le responsable de sécurité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5"/>
          <p:cNvSpPr>
            <a:spLocks noChangeArrowheads="1"/>
          </p:cNvSpPr>
          <p:nvPr/>
        </p:nvSpPr>
        <p:spPr bwMode="auto">
          <a:xfrm>
            <a:off x="1835156" y="836617"/>
            <a:ext cx="3313113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CH" sz="2000" b="1" u="sng"/>
              <a:t>En cas d’accident</a:t>
            </a:r>
            <a:endParaRPr lang="en-US" sz="2000" b="1" u="sng"/>
          </a:p>
        </p:txBody>
      </p:sp>
      <p:pic>
        <p:nvPicPr>
          <p:cNvPr id="45060" name="Picture 7" descr="PHO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21" y="3140969"/>
            <a:ext cx="2039937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Espace réservé du contenu 2"/>
          <p:cNvSpPr>
            <a:spLocks noGrp="1"/>
          </p:cNvSpPr>
          <p:nvPr>
            <p:ph idx="1"/>
          </p:nvPr>
        </p:nvSpPr>
        <p:spPr>
          <a:xfrm>
            <a:off x="1619255" y="1235079"/>
            <a:ext cx="4752975" cy="4354513"/>
          </a:xfrm>
        </p:spPr>
        <p:txBody>
          <a:bodyPr/>
          <a:lstStyle/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fr-FR" sz="1800" dirty="0" smtClean="0"/>
              <a:t>Signaler</a:t>
            </a:r>
            <a:r>
              <a:rPr lang="fr-FR" sz="1800" b="1" dirty="0" smtClean="0"/>
              <a:t> </a:t>
            </a:r>
            <a:r>
              <a:rPr lang="fr-FR" sz="1800" dirty="0" smtClean="0"/>
              <a:t>les accidents à la hiérarchie (employés/ sous traitant et visiteurs).</a:t>
            </a:r>
            <a:endParaRPr lang="en-US" sz="1800" dirty="0" smtClean="0"/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fr-FR" sz="1800" dirty="0" smtClean="0"/>
              <a:t>Les premiers soins peuvent être administrés</a:t>
            </a:r>
            <a:r>
              <a:rPr lang="fr-FR" sz="1800" b="1" dirty="0" smtClean="0"/>
              <a:t> </a:t>
            </a:r>
            <a:r>
              <a:rPr lang="fr-FR" sz="1800" dirty="0" smtClean="0"/>
              <a:t>par </a:t>
            </a:r>
            <a:r>
              <a:rPr lang="fr-FR" sz="1800" b="1" dirty="0" smtClean="0"/>
              <a:t> </a:t>
            </a:r>
            <a:r>
              <a:rPr lang="pl-PL" sz="1800" dirty="0" smtClean="0"/>
              <a:t>les infirmiers de l’usine ou des employés formés.</a:t>
            </a:r>
            <a:endParaRPr lang="en-US" sz="1800" dirty="0" smtClean="0"/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pl-PL" sz="1800" dirty="0" smtClean="0"/>
              <a:t>Dans le cas d’une blessure grave; prévenir le medecin</a:t>
            </a:r>
            <a:r>
              <a:rPr lang="fr-FR" sz="1800" dirty="0" smtClean="0"/>
              <a:t> </a:t>
            </a:r>
            <a:r>
              <a:rPr lang="pl-PL" sz="1800" dirty="0" smtClean="0"/>
              <a:t>des urgences et demander une ambulance au :</a:t>
            </a:r>
            <a:endParaRPr lang="fr-FR" sz="1800" dirty="0" smtClean="0"/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fr-FR" sz="1800" b="1" dirty="0" smtClean="0"/>
              <a:t>- </a:t>
            </a:r>
            <a:r>
              <a:rPr lang="pl-PL" sz="1600" b="1" dirty="0" smtClean="0"/>
              <a:t>Préciser clairement: </a:t>
            </a:r>
            <a:endParaRPr lang="en-US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pl-PL" sz="1600" b="1" dirty="0" smtClean="0"/>
              <a:t>- La nature de l'urgences                                                </a:t>
            </a:r>
            <a:endParaRPr lang="en-US" sz="1600" dirty="0" smtClean="0"/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pl-PL" sz="1600" b="1" dirty="0" smtClean="0"/>
              <a:t>- Le nombre de blessés.</a:t>
            </a:r>
          </a:p>
          <a:p>
            <a:pPr>
              <a:spcBef>
                <a:spcPts val="600"/>
              </a:spcBef>
              <a:buFont typeface="Wingdings" pitchFamily="2" charset="2"/>
              <a:buChar char="q"/>
            </a:pPr>
            <a:r>
              <a:rPr lang="pl-PL" sz="1600" b="1" dirty="0" smtClean="0"/>
              <a:t>- Leur état (conscients, gravité des </a:t>
            </a:r>
            <a:r>
              <a:rPr lang="fr-CH" sz="1600" b="1" dirty="0" smtClean="0"/>
              <a:t>b</a:t>
            </a:r>
            <a:r>
              <a:rPr lang="pl-PL" sz="1600" b="1" dirty="0" smtClean="0"/>
              <a:t>léssures</a:t>
            </a:r>
            <a:r>
              <a:rPr lang="en-US" sz="1600" dirty="0" smtClean="0"/>
              <a:t> 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19254" y="194332"/>
            <a:ext cx="706755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eaLnBrk="0" hangingPunct="0">
              <a:defRPr/>
            </a:pPr>
            <a:r>
              <a:rPr lang="fr-CH" sz="2800" ker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Les consignes en cas d’urgence</a:t>
            </a:r>
            <a:endParaRPr lang="fr-FR" sz="2800" kern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292080" y="5157196"/>
            <a:ext cx="3744912" cy="153957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1"/>
            <a:r>
              <a:rPr lang="en-US" altLang="ko-KR" sz="2400" b="1" dirty="0" smtClean="0">
                <a:solidFill>
                  <a:srgbClr val="FF0000"/>
                </a:solidFill>
                <a:ea typeface="Batang" pitchFamily="18" charset="-127"/>
              </a:rPr>
              <a:t>ACCIDENT – </a:t>
            </a:r>
            <a:r>
              <a:rPr lang="en-US" altLang="ko-KR" sz="2400" b="1" dirty="0">
                <a:solidFill>
                  <a:srgbClr val="FF0000"/>
                </a:solidFill>
                <a:ea typeface="Batang" pitchFamily="18" charset="-127"/>
              </a:rPr>
              <a:t>APPELEZ</a:t>
            </a:r>
          </a:p>
          <a:p>
            <a:pPr algn="ctr" rtl="1"/>
            <a:endParaRPr lang="fr-FR" altLang="ko-KR" sz="1200" b="1" dirty="0" smtClean="0">
              <a:solidFill>
                <a:schemeClr val="bg1"/>
              </a:solidFill>
              <a:ea typeface="Batang" pitchFamily="18" charset="-127"/>
            </a:endParaRPr>
          </a:p>
          <a:p>
            <a:pPr algn="ctr" rtl="1"/>
            <a:r>
              <a:rPr lang="fr-FR" altLang="ko-KR" sz="1200" b="1" dirty="0" smtClean="0">
                <a:solidFill>
                  <a:schemeClr val="bg1"/>
                </a:solidFill>
                <a:ea typeface="Batang" pitchFamily="18" charset="-127"/>
              </a:rPr>
              <a:t>le </a:t>
            </a:r>
            <a:r>
              <a:rPr lang="fr-FR" altLang="ko-KR" sz="1200" b="1" dirty="0">
                <a:solidFill>
                  <a:schemeClr val="bg1"/>
                </a:solidFill>
                <a:ea typeface="Batang" pitchFamily="18" charset="-127"/>
              </a:rPr>
              <a:t>responsable de </a:t>
            </a:r>
            <a:r>
              <a:rPr lang="fr-FR" altLang="ko-KR" sz="1200" b="1" dirty="0" smtClean="0">
                <a:solidFill>
                  <a:schemeClr val="bg1"/>
                </a:solidFill>
                <a:ea typeface="Batang" pitchFamily="18" charset="-127"/>
              </a:rPr>
              <a:t>sécurité</a:t>
            </a:r>
            <a:endParaRPr lang="fr-FR" altLang="ko-KR" sz="1200" b="1" dirty="0">
              <a:solidFill>
                <a:schemeClr val="bg1"/>
              </a:solidFill>
              <a:ea typeface="Batang" pitchFamily="18" charset="-127"/>
            </a:endParaRPr>
          </a:p>
          <a:p>
            <a:pPr algn="ctr" rtl="1"/>
            <a:endParaRPr lang="en-US" altLang="ko-KR" sz="2400" b="1" dirty="0" smtClean="0">
              <a:solidFill>
                <a:srgbClr val="FF0000"/>
              </a:solidFill>
              <a:ea typeface="Batang" pitchFamily="18" charset="-127"/>
            </a:endParaRPr>
          </a:p>
          <a:p>
            <a:pPr algn="ctr" rt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42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373216"/>
            <a:ext cx="957015" cy="9361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8136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437112"/>
            <a:ext cx="950467" cy="10253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8130" name="Titre 1"/>
          <p:cNvSpPr>
            <a:spLocks noGrp="1"/>
          </p:cNvSpPr>
          <p:nvPr>
            <p:ph type="title"/>
          </p:nvPr>
        </p:nvSpPr>
        <p:spPr>
          <a:xfrm>
            <a:off x="1655767" y="404813"/>
            <a:ext cx="7067551" cy="457200"/>
          </a:xfrm>
        </p:spPr>
        <p:txBody>
          <a:bodyPr>
            <a:normAutofit fontScale="90000"/>
          </a:bodyPr>
          <a:lstStyle/>
          <a:p>
            <a:r>
              <a:rPr lang="fr-FR" smtClean="0"/>
              <a:t>Les incontournables</a:t>
            </a:r>
          </a:p>
        </p:txBody>
      </p:sp>
      <p:sp>
        <p:nvSpPr>
          <p:cNvPr id="48133" name="ZoneTexte 39"/>
          <p:cNvSpPr txBox="1">
            <a:spLocks noChangeArrowheads="1"/>
          </p:cNvSpPr>
          <p:nvPr/>
        </p:nvSpPr>
        <p:spPr bwMode="auto">
          <a:xfrm>
            <a:off x="2555776" y="5445224"/>
            <a:ext cx="6337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  <a:tabLst>
                <a:tab pos="355600" algn="l"/>
              </a:tabLst>
            </a:pPr>
            <a:r>
              <a:rPr lang="fr-FR" sz="2000" b="1" dirty="0"/>
              <a:t> 	Je connais les risques liés aux installations</a:t>
            </a:r>
          </a:p>
        </p:txBody>
      </p:sp>
      <p:sp>
        <p:nvSpPr>
          <p:cNvPr id="48134" name="ZoneTexte 41"/>
          <p:cNvSpPr txBox="1">
            <a:spLocks noChangeArrowheads="1"/>
          </p:cNvSpPr>
          <p:nvPr/>
        </p:nvSpPr>
        <p:spPr bwMode="auto">
          <a:xfrm>
            <a:off x="2555776" y="2204864"/>
            <a:ext cx="62277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  <a:tabLst>
                <a:tab pos="355600" algn="l"/>
              </a:tabLst>
            </a:pPr>
            <a:r>
              <a:rPr lang="fr-FR" sz="2000" b="1" dirty="0"/>
              <a:t> Je porte mes </a:t>
            </a:r>
            <a:r>
              <a:rPr lang="fr-FR" sz="2000" b="1" dirty="0" err="1"/>
              <a:t>EPIs</a:t>
            </a:r>
            <a:r>
              <a:rPr lang="fr-FR" sz="2000" b="1" dirty="0"/>
              <a:t>.</a:t>
            </a:r>
          </a:p>
        </p:txBody>
      </p:sp>
      <p:sp>
        <p:nvSpPr>
          <p:cNvPr id="48135" name="ZoneTexte 42"/>
          <p:cNvSpPr txBox="1">
            <a:spLocks noChangeArrowheads="1"/>
          </p:cNvSpPr>
          <p:nvPr/>
        </p:nvSpPr>
        <p:spPr bwMode="auto">
          <a:xfrm>
            <a:off x="2483768" y="3717032"/>
            <a:ext cx="62277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  <a:tabLst>
                <a:tab pos="355600" algn="l"/>
              </a:tabLst>
            </a:pPr>
            <a:r>
              <a:rPr lang="fr-FR" sz="2000" b="1" dirty="0"/>
              <a:t> 	Je n’interviens pas sur une machine en 	marche.</a:t>
            </a:r>
          </a:p>
        </p:txBody>
      </p:sp>
      <p:sp>
        <p:nvSpPr>
          <p:cNvPr id="48138" name="ZoneTexte 41"/>
          <p:cNvSpPr txBox="1">
            <a:spLocks noChangeArrowheads="1"/>
          </p:cNvSpPr>
          <p:nvPr/>
        </p:nvSpPr>
        <p:spPr bwMode="auto">
          <a:xfrm>
            <a:off x="2555776" y="2852936"/>
            <a:ext cx="62277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  <a:tabLst>
                <a:tab pos="355600" algn="l"/>
              </a:tabLst>
            </a:pPr>
            <a:r>
              <a:rPr lang="fr-FR" sz="2000" b="1" dirty="0"/>
              <a:t> 	Au-dessus </a:t>
            </a:r>
            <a:r>
              <a:rPr lang="fr-FR" sz="2000" b="1" dirty="0" smtClean="0"/>
              <a:t> 1M80 , </a:t>
            </a:r>
            <a:r>
              <a:rPr lang="fr-FR" sz="2000" b="1" dirty="0"/>
              <a:t>j’ai mon </a:t>
            </a:r>
            <a:r>
              <a:rPr lang="fr-FR" sz="2000" b="1" dirty="0" smtClean="0"/>
              <a:t>Harnais de  </a:t>
            </a:r>
          </a:p>
          <a:p>
            <a:pPr>
              <a:buClr>
                <a:srgbClr val="FF0000"/>
              </a:buClr>
              <a:tabLst>
                <a:tab pos="355600" algn="l"/>
              </a:tabLst>
            </a:pPr>
            <a:r>
              <a:rPr lang="fr-FR" sz="2000" b="1" dirty="0"/>
              <a:t> </a:t>
            </a:r>
            <a:r>
              <a:rPr lang="fr-FR" sz="2000" b="1" dirty="0" smtClean="0"/>
              <a:t>    sécurité</a:t>
            </a:r>
            <a:endParaRPr lang="fr-FR" sz="2000" b="1" dirty="0"/>
          </a:p>
        </p:txBody>
      </p:sp>
      <p:sp>
        <p:nvSpPr>
          <p:cNvPr id="48139" name="ZoneTexte 41"/>
          <p:cNvSpPr txBox="1">
            <a:spLocks noChangeArrowheads="1"/>
          </p:cNvSpPr>
          <p:nvPr/>
        </p:nvSpPr>
        <p:spPr bwMode="auto">
          <a:xfrm>
            <a:off x="2483768" y="4437112"/>
            <a:ext cx="62277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  <a:tabLst>
                <a:tab pos="355600" algn="l"/>
              </a:tabLst>
            </a:pPr>
            <a:r>
              <a:rPr lang="fr-FR" sz="2000" b="1" dirty="0"/>
              <a:t> 	Je conduis mon engin selon les consignes </a:t>
            </a:r>
            <a:r>
              <a:rPr lang="fr-FR" sz="2000" b="1" dirty="0" smtClean="0"/>
              <a:t> de chantier</a:t>
            </a:r>
          </a:p>
        </p:txBody>
      </p:sp>
      <p:pic>
        <p:nvPicPr>
          <p:cNvPr id="48140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897464"/>
            <a:ext cx="936179" cy="10093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8141" name="ZoneTexte 41"/>
          <p:cNvSpPr txBox="1">
            <a:spLocks noChangeArrowheads="1"/>
          </p:cNvSpPr>
          <p:nvPr/>
        </p:nvSpPr>
        <p:spPr bwMode="auto">
          <a:xfrm>
            <a:off x="2555776" y="980728"/>
            <a:ext cx="62277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ü"/>
              <a:tabLst>
                <a:tab pos="355600" algn="l"/>
              </a:tabLst>
            </a:pPr>
            <a:r>
              <a:rPr lang="fr-FR" sz="2000" b="1" dirty="0"/>
              <a:t> 	Je commence mes tâches seulement après </a:t>
            </a:r>
            <a:r>
              <a:rPr lang="fr-FR" sz="2000" b="1" dirty="0" smtClean="0"/>
              <a:t>avoir </a:t>
            </a:r>
            <a:r>
              <a:rPr lang="fr-FR" sz="2000" b="1" dirty="0"/>
              <a:t>compris mon permis de </a:t>
            </a:r>
            <a:r>
              <a:rPr lang="fr-FR" sz="2000" b="1" dirty="0" smtClean="0"/>
              <a:t>travail </a:t>
            </a:r>
            <a:r>
              <a:rPr lang="fr-FR" sz="2000" b="1" dirty="0" smtClean="0">
                <a:solidFill>
                  <a:srgbClr val="FF0000"/>
                </a:solidFill>
              </a:rPr>
              <a:t>je fait ma fiche stop</a:t>
            </a:r>
            <a:endParaRPr lang="fr-FR" sz="2000" b="1" dirty="0">
              <a:solidFill>
                <a:srgbClr val="FF0000"/>
              </a:solidFill>
            </a:endParaRPr>
          </a:p>
        </p:txBody>
      </p:sp>
      <p:pic>
        <p:nvPicPr>
          <p:cNvPr id="48131" name="Picture 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839306"/>
            <a:ext cx="972691" cy="100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7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34" y="2708920"/>
            <a:ext cx="936193" cy="9361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8132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3573016"/>
            <a:ext cx="1031429" cy="9419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re 1"/>
          <p:cNvSpPr>
            <a:spLocks noGrp="1"/>
          </p:cNvSpPr>
          <p:nvPr>
            <p:ph type="title"/>
          </p:nvPr>
        </p:nvSpPr>
        <p:spPr>
          <a:xfrm>
            <a:off x="1655767" y="404813"/>
            <a:ext cx="7067551" cy="4572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FICHE STOP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908720"/>
            <a:ext cx="6120680" cy="478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Image 9" descr="Sans titr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24744"/>
            <a:ext cx="2160240" cy="21216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otonde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otond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otond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3951</TotalTime>
  <Words>1153</Words>
  <Application>Microsoft Office PowerPoint</Application>
  <PresentationFormat>Affichage à l'écran (4:3)</PresentationFormat>
  <Paragraphs>247</Paragraphs>
  <Slides>40</Slides>
  <Notes>17</Notes>
  <HiddenSlides>0</HiddenSlides>
  <MMClips>3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Rotonde</vt:lpstr>
      <vt:lpstr>Diapositive 0</vt:lpstr>
      <vt:lpstr>Contenu</vt:lpstr>
      <vt:lpstr>Notre objectif est d’assurer la sécurité de tous</vt:lpstr>
      <vt:lpstr>Hygiène et restauration </vt:lpstr>
      <vt:lpstr>En cas d'Incendie</vt:lpstr>
      <vt:lpstr>En cas d'Incendie: L’extincteur</vt:lpstr>
      <vt:lpstr>Diapositive 6</vt:lpstr>
      <vt:lpstr>Les incontournables</vt:lpstr>
      <vt:lpstr>FICHE STOP </vt:lpstr>
      <vt:lpstr>Le Permis de travail</vt:lpstr>
      <vt:lpstr>Equipement de protection individuel (EPI)</vt:lpstr>
      <vt:lpstr>Equipement de protection individuel (EPI)</vt:lpstr>
      <vt:lpstr>Diapositive 12</vt:lpstr>
      <vt:lpstr>Diapositive 13</vt:lpstr>
      <vt:lpstr>Le Travail en hauteur</vt:lpstr>
      <vt:lpstr>Diapositive 15</vt:lpstr>
      <vt:lpstr>Le Travail en hauteur</vt:lpstr>
      <vt:lpstr>ACCIDENT CHUTE DE HAUTEUR </vt:lpstr>
      <vt:lpstr>Diapositive 18</vt:lpstr>
      <vt:lpstr>Diapositive 19</vt:lpstr>
      <vt:lpstr>Le Travail en hauteur</vt:lpstr>
      <vt:lpstr>Diapositive 21</vt:lpstr>
      <vt:lpstr>Diapositive 22</vt:lpstr>
      <vt:lpstr>Les Engins mobile</vt:lpstr>
      <vt:lpstr>Les Engins mobile</vt:lpstr>
      <vt:lpstr>Les Engins mobile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Levage et suspension de charges</vt:lpstr>
      <vt:lpstr>Diapositive 36</vt:lpstr>
      <vt:lpstr>Produit chimique</vt:lpstr>
      <vt:lpstr>Ce n’est pas pour les chiffres…</vt:lpstr>
      <vt:lpstr>Diapositive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villaudiere</dc:creator>
  <cp:lastModifiedBy>pc</cp:lastModifiedBy>
  <cp:revision>184</cp:revision>
  <dcterms:created xsi:type="dcterms:W3CDTF">2011-08-23T19:45:34Z</dcterms:created>
  <dcterms:modified xsi:type="dcterms:W3CDTF">2019-10-16T07:18:48Z</dcterms:modified>
</cp:coreProperties>
</file>